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Clear Sans Bold" charset="1" panose="020B0803030202020304"/>
      <p:regular r:id="rId20"/>
    </p:embeddedFont>
    <p:embeddedFont>
      <p:font typeface="Be Vietnam Ultra-Bold" charset="1" panose="00000900000000000000"/>
      <p:regular r:id="rId21"/>
    </p:embeddedFont>
    <p:embeddedFont>
      <p:font typeface="Be Vietnam" charset="1" panose="00000500000000000000"/>
      <p:regular r:id="rId22"/>
    </p:embeddedFont>
    <p:embeddedFont>
      <p:font typeface="DejaVu Serif Bold" charset="1" panose="02060803050605020204"/>
      <p:regular r:id="rId23"/>
    </p:embeddedFont>
    <p:embeddedFont>
      <p:font typeface="Arimo" charset="1" panose="020B0604020202020204"/>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9.png" Type="http://schemas.openxmlformats.org/officeDocument/2006/relationships/image"/><Relationship Id="rId4" Target="../media/image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7.pn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8.png" Type="http://schemas.openxmlformats.org/officeDocument/2006/relationships/image"/><Relationship Id="rId5" Target="../media/image3.png"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 Id="rId8" Target="../media/image12.png" Type="http://schemas.openxmlformats.org/officeDocument/2006/relationships/image"/><Relationship Id="rId9" Target="../media/image1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 Id="rId4"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7.png" Type="http://schemas.openxmlformats.org/officeDocument/2006/relationships/image"/><Relationship Id="rId4"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1432890">
            <a:off x="15633874" y="2828175"/>
            <a:ext cx="1525575" cy="1332871"/>
          </a:xfrm>
          <a:custGeom>
            <a:avLst/>
            <a:gdLst/>
            <a:ahLst/>
            <a:cxnLst/>
            <a:rect r="r" b="b" t="t" l="l"/>
            <a:pathLst>
              <a:path h="1332871" w="1525575">
                <a:moveTo>
                  <a:pt x="0" y="0"/>
                </a:moveTo>
                <a:lnTo>
                  <a:pt x="1525575" y="0"/>
                </a:lnTo>
                <a:lnTo>
                  <a:pt x="1525575" y="1332871"/>
                </a:lnTo>
                <a:lnTo>
                  <a:pt x="0" y="1332871"/>
                </a:lnTo>
                <a:lnTo>
                  <a:pt x="0" y="0"/>
                </a:lnTo>
                <a:close/>
              </a:path>
            </a:pathLst>
          </a:custGeom>
          <a:blipFill>
            <a:blip r:embed="rId2"/>
            <a:stretch>
              <a:fillRect l="0" t="0" r="0" b="0"/>
            </a:stretch>
          </a:blipFill>
        </p:spPr>
      </p:sp>
      <p:sp>
        <p:nvSpPr>
          <p:cNvPr name="Freeform 3" id="3"/>
          <p:cNvSpPr/>
          <p:nvPr/>
        </p:nvSpPr>
        <p:spPr>
          <a:xfrm flipH="false" flipV="false" rot="0">
            <a:off x="702381" y="292562"/>
            <a:ext cx="17295764" cy="9994438"/>
          </a:xfrm>
          <a:custGeom>
            <a:avLst/>
            <a:gdLst/>
            <a:ahLst/>
            <a:cxnLst/>
            <a:rect r="r" b="b" t="t" l="l"/>
            <a:pathLst>
              <a:path h="9994438" w="17295764">
                <a:moveTo>
                  <a:pt x="0" y="0"/>
                </a:moveTo>
                <a:lnTo>
                  <a:pt x="17295764" y="0"/>
                </a:lnTo>
                <a:lnTo>
                  <a:pt x="17295764" y="9994438"/>
                </a:lnTo>
                <a:lnTo>
                  <a:pt x="0" y="9994438"/>
                </a:lnTo>
                <a:lnTo>
                  <a:pt x="0" y="0"/>
                </a:lnTo>
                <a:close/>
              </a:path>
            </a:pathLst>
          </a:custGeom>
          <a:blipFill>
            <a:blip r:embed="rId3"/>
            <a:stretch>
              <a:fillRect l="0" t="0" r="0" b="0"/>
            </a:stretch>
          </a:blipFill>
        </p:spPr>
      </p:sp>
      <p:sp>
        <p:nvSpPr>
          <p:cNvPr name="Freeform 4" id="4"/>
          <p:cNvSpPr/>
          <p:nvPr/>
        </p:nvSpPr>
        <p:spPr>
          <a:xfrm flipH="false" flipV="false" rot="0">
            <a:off x="978519" y="1070219"/>
            <a:ext cx="1101991" cy="1045871"/>
          </a:xfrm>
          <a:custGeom>
            <a:avLst/>
            <a:gdLst/>
            <a:ahLst/>
            <a:cxnLst/>
            <a:rect r="r" b="b" t="t" l="l"/>
            <a:pathLst>
              <a:path h="1045871" w="1101991">
                <a:moveTo>
                  <a:pt x="0" y="0"/>
                </a:moveTo>
                <a:lnTo>
                  <a:pt x="1101991" y="0"/>
                </a:lnTo>
                <a:lnTo>
                  <a:pt x="1101991" y="1045871"/>
                </a:lnTo>
                <a:lnTo>
                  <a:pt x="0" y="1045871"/>
                </a:lnTo>
                <a:lnTo>
                  <a:pt x="0" y="0"/>
                </a:lnTo>
                <a:close/>
              </a:path>
            </a:pathLst>
          </a:custGeom>
          <a:blipFill>
            <a:blip r:embed="rId4"/>
            <a:stretch>
              <a:fillRect l="0" t="0" r="0" b="0"/>
            </a:stretch>
          </a:blipFill>
        </p:spPr>
      </p:sp>
      <p:grpSp>
        <p:nvGrpSpPr>
          <p:cNvPr name="Group 5" id="5"/>
          <p:cNvGrpSpPr/>
          <p:nvPr/>
        </p:nvGrpSpPr>
        <p:grpSpPr>
          <a:xfrm rot="0">
            <a:off x="1529515" y="1120130"/>
            <a:ext cx="15026864" cy="1456290"/>
            <a:chOff x="0" y="0"/>
            <a:chExt cx="20035819" cy="1941720"/>
          </a:xfrm>
        </p:grpSpPr>
        <p:sp>
          <p:nvSpPr>
            <p:cNvPr name="TextBox 6" id="6"/>
            <p:cNvSpPr txBox="true"/>
            <p:nvPr/>
          </p:nvSpPr>
          <p:spPr>
            <a:xfrm rot="0">
              <a:off x="0" y="47625"/>
              <a:ext cx="20035819" cy="922655"/>
            </a:xfrm>
            <a:prstGeom prst="rect">
              <a:avLst/>
            </a:prstGeom>
          </p:spPr>
          <p:txBody>
            <a:bodyPr anchor="t" rtlCol="false" tIns="0" lIns="0" bIns="0" rIns="0">
              <a:spAutoFit/>
            </a:bodyPr>
            <a:lstStyle/>
            <a:p>
              <a:pPr algn="ctr">
                <a:lnSpc>
                  <a:spcPts val="5280"/>
                </a:lnSpc>
              </a:pPr>
              <a:r>
                <a:rPr lang="en-US" sz="4800" b="true">
                  <a:solidFill>
                    <a:srgbClr val="000000"/>
                  </a:solidFill>
                  <a:latin typeface="Clear Sans Bold"/>
                  <a:ea typeface="Clear Sans Bold"/>
                  <a:cs typeface="Clear Sans Bold"/>
                  <a:sym typeface="Clear Sans Bold"/>
                </a:rPr>
                <a:t>HỌC PHẦN: XỬ LÝ ẢNH VÀ THỊ GIÁC MÁY TÍNH </a:t>
              </a:r>
            </a:p>
          </p:txBody>
        </p:sp>
        <p:sp>
          <p:nvSpPr>
            <p:cNvPr name="TextBox 7" id="7"/>
            <p:cNvSpPr txBox="true"/>
            <p:nvPr/>
          </p:nvSpPr>
          <p:spPr>
            <a:xfrm rot="0">
              <a:off x="2729713" y="1122230"/>
              <a:ext cx="14576394" cy="819490"/>
            </a:xfrm>
            <a:prstGeom prst="rect">
              <a:avLst/>
            </a:prstGeom>
          </p:spPr>
          <p:txBody>
            <a:bodyPr anchor="t" rtlCol="false" tIns="0" lIns="0" bIns="0" rIns="0">
              <a:spAutoFit/>
            </a:bodyPr>
            <a:lstStyle/>
            <a:p>
              <a:pPr algn="ctr">
                <a:lnSpc>
                  <a:spcPts val="5040"/>
                </a:lnSpc>
                <a:spcBef>
                  <a:spcPct val="0"/>
                </a:spcBef>
              </a:pPr>
            </a:p>
          </p:txBody>
        </p:sp>
      </p:grpSp>
      <p:sp>
        <p:nvSpPr>
          <p:cNvPr name="Freeform 8" id="8"/>
          <p:cNvSpPr/>
          <p:nvPr/>
        </p:nvSpPr>
        <p:spPr>
          <a:xfrm flipH="false" flipV="false" rot="0">
            <a:off x="13130875" y="3494611"/>
            <a:ext cx="2502028" cy="1339529"/>
          </a:xfrm>
          <a:custGeom>
            <a:avLst/>
            <a:gdLst/>
            <a:ahLst/>
            <a:cxnLst/>
            <a:rect r="r" b="b" t="t" l="l"/>
            <a:pathLst>
              <a:path h="1339529" w="2502028">
                <a:moveTo>
                  <a:pt x="0" y="0"/>
                </a:moveTo>
                <a:lnTo>
                  <a:pt x="2502028" y="0"/>
                </a:lnTo>
                <a:lnTo>
                  <a:pt x="2502028" y="1339529"/>
                </a:lnTo>
                <a:lnTo>
                  <a:pt x="0" y="1339529"/>
                </a:lnTo>
                <a:lnTo>
                  <a:pt x="0" y="0"/>
                </a:lnTo>
                <a:close/>
              </a:path>
            </a:pathLst>
          </a:custGeom>
          <a:blipFill>
            <a:blip r:embed="rId5"/>
            <a:stretch>
              <a:fillRect l="0" t="0" r="0" b="0"/>
            </a:stretch>
          </a:blipFill>
        </p:spPr>
      </p:sp>
      <p:sp>
        <p:nvSpPr>
          <p:cNvPr name="Freeform 9" id="9"/>
          <p:cNvSpPr/>
          <p:nvPr/>
        </p:nvSpPr>
        <p:spPr>
          <a:xfrm flipH="false" flipV="false" rot="0">
            <a:off x="7961218" y="2196148"/>
            <a:ext cx="2027125" cy="2216653"/>
          </a:xfrm>
          <a:custGeom>
            <a:avLst/>
            <a:gdLst/>
            <a:ahLst/>
            <a:cxnLst/>
            <a:rect r="r" b="b" t="t" l="l"/>
            <a:pathLst>
              <a:path h="2216653" w="2027125">
                <a:moveTo>
                  <a:pt x="0" y="0"/>
                </a:moveTo>
                <a:lnTo>
                  <a:pt x="2027125" y="0"/>
                </a:lnTo>
                <a:lnTo>
                  <a:pt x="2027125" y="2216652"/>
                </a:lnTo>
                <a:lnTo>
                  <a:pt x="0" y="2216652"/>
                </a:lnTo>
                <a:lnTo>
                  <a:pt x="0" y="0"/>
                </a:lnTo>
                <a:close/>
              </a:path>
            </a:pathLst>
          </a:custGeom>
          <a:blipFill>
            <a:blip r:embed="rId6"/>
            <a:stretch>
              <a:fillRect l="0" t="0" r="0" b="0"/>
            </a:stretch>
          </a:blipFill>
        </p:spPr>
      </p:sp>
      <p:sp>
        <p:nvSpPr>
          <p:cNvPr name="Freeform 10" id="10"/>
          <p:cNvSpPr/>
          <p:nvPr/>
        </p:nvSpPr>
        <p:spPr>
          <a:xfrm flipH="false" flipV="false" rot="7925507">
            <a:off x="945449" y="8056054"/>
            <a:ext cx="1525575" cy="1332871"/>
          </a:xfrm>
          <a:custGeom>
            <a:avLst/>
            <a:gdLst/>
            <a:ahLst/>
            <a:cxnLst/>
            <a:rect r="r" b="b" t="t" l="l"/>
            <a:pathLst>
              <a:path h="1332871" w="1525575">
                <a:moveTo>
                  <a:pt x="0" y="0"/>
                </a:moveTo>
                <a:lnTo>
                  <a:pt x="1525574" y="0"/>
                </a:lnTo>
                <a:lnTo>
                  <a:pt x="1525574" y="1332871"/>
                </a:lnTo>
                <a:lnTo>
                  <a:pt x="0" y="1332871"/>
                </a:lnTo>
                <a:lnTo>
                  <a:pt x="0" y="0"/>
                </a:lnTo>
                <a:close/>
              </a:path>
            </a:pathLst>
          </a:custGeom>
          <a:blipFill>
            <a:blip r:embed="rId2"/>
            <a:stretch>
              <a:fillRect l="0" t="0" r="0" b="0"/>
            </a:stretch>
          </a:blipFill>
        </p:spPr>
      </p:sp>
      <p:sp>
        <p:nvSpPr>
          <p:cNvPr name="Freeform 11" id="11"/>
          <p:cNvSpPr/>
          <p:nvPr/>
        </p:nvSpPr>
        <p:spPr>
          <a:xfrm flipH="false" flipV="false" rot="-2846079">
            <a:off x="16571302" y="5960275"/>
            <a:ext cx="930350" cy="882971"/>
          </a:xfrm>
          <a:custGeom>
            <a:avLst/>
            <a:gdLst/>
            <a:ahLst/>
            <a:cxnLst/>
            <a:rect r="r" b="b" t="t" l="l"/>
            <a:pathLst>
              <a:path h="882971" w="930350">
                <a:moveTo>
                  <a:pt x="0" y="0"/>
                </a:moveTo>
                <a:lnTo>
                  <a:pt x="930349" y="0"/>
                </a:lnTo>
                <a:lnTo>
                  <a:pt x="930349" y="882971"/>
                </a:lnTo>
                <a:lnTo>
                  <a:pt x="0" y="882971"/>
                </a:lnTo>
                <a:lnTo>
                  <a:pt x="0" y="0"/>
                </a:lnTo>
                <a:close/>
              </a:path>
            </a:pathLst>
          </a:custGeom>
          <a:blipFill>
            <a:blip r:embed="rId4"/>
            <a:stretch>
              <a:fillRect l="0" t="0" r="0" b="0"/>
            </a:stretch>
          </a:blipFill>
        </p:spPr>
      </p:sp>
      <p:sp>
        <p:nvSpPr>
          <p:cNvPr name="TextBox 12" id="12"/>
          <p:cNvSpPr txBox="true"/>
          <p:nvPr/>
        </p:nvSpPr>
        <p:spPr>
          <a:xfrm rot="0">
            <a:off x="1331765" y="2519271"/>
            <a:ext cx="15960030" cy="537845"/>
          </a:xfrm>
          <a:prstGeom prst="rect">
            <a:avLst/>
          </a:prstGeom>
        </p:spPr>
        <p:txBody>
          <a:bodyPr anchor="t" rtlCol="false" tIns="0" lIns="0" bIns="0" rIns="0">
            <a:spAutoFit/>
          </a:bodyPr>
          <a:lstStyle/>
          <a:p>
            <a:pPr algn="ctr">
              <a:lnSpc>
                <a:spcPts val="4480"/>
              </a:lnSpc>
            </a:pPr>
            <a:r>
              <a:rPr lang="en-US" sz="3200" b="true">
                <a:solidFill>
                  <a:srgbClr val="000000"/>
                </a:solidFill>
                <a:latin typeface="Be Vietnam Ultra-Bold"/>
                <a:ea typeface="Be Vietnam Ultra-Bold"/>
                <a:cs typeface="Be Vietnam Ultra-Bold"/>
                <a:sym typeface="Be Vietnam Ultra-Bold"/>
              </a:rPr>
              <a:t>ĐỀ TÀI SỐ 4: XÂY DỰNG HỆ THỐNG NHẬN DIỆN GIỚI TÍNH VÀ TUỔI SỬ DỤNG OPENCV </a:t>
            </a:r>
          </a:p>
        </p:txBody>
      </p:sp>
      <p:sp>
        <p:nvSpPr>
          <p:cNvPr name="TextBox 13" id="13"/>
          <p:cNvSpPr txBox="true"/>
          <p:nvPr/>
        </p:nvSpPr>
        <p:spPr>
          <a:xfrm rot="0">
            <a:off x="2725907" y="3850368"/>
            <a:ext cx="9760223" cy="570865"/>
          </a:xfrm>
          <a:prstGeom prst="rect">
            <a:avLst/>
          </a:prstGeom>
        </p:spPr>
        <p:txBody>
          <a:bodyPr anchor="t" rtlCol="false" tIns="0" lIns="0" bIns="0" rIns="0">
            <a:spAutoFit/>
          </a:bodyPr>
          <a:lstStyle/>
          <a:p>
            <a:pPr algn="ctr">
              <a:lnSpc>
                <a:spcPts val="4759"/>
              </a:lnSpc>
            </a:pPr>
            <a:r>
              <a:rPr lang="en-US" sz="3399">
                <a:solidFill>
                  <a:srgbClr val="000000"/>
                </a:solidFill>
                <a:latin typeface="Be Vietnam"/>
                <a:ea typeface="Be Vietnam"/>
                <a:cs typeface="Be Vietnam"/>
                <a:sym typeface="Be Vietnam"/>
              </a:rPr>
              <a:t>GIẢNG VIÊN HƯỚNG DẪN: LƯƠNG THỊ HỒNG LAN </a:t>
            </a:r>
          </a:p>
        </p:txBody>
      </p:sp>
      <p:sp>
        <p:nvSpPr>
          <p:cNvPr name="TextBox 14" id="14"/>
          <p:cNvSpPr txBox="true"/>
          <p:nvPr/>
        </p:nvSpPr>
        <p:spPr>
          <a:xfrm rot="0">
            <a:off x="6138007" y="4829492"/>
            <a:ext cx="6011987" cy="2371090"/>
          </a:xfrm>
          <a:prstGeom prst="rect">
            <a:avLst/>
          </a:prstGeom>
        </p:spPr>
        <p:txBody>
          <a:bodyPr anchor="t" rtlCol="false" tIns="0" lIns="0" bIns="0" rIns="0">
            <a:spAutoFit/>
          </a:bodyPr>
          <a:lstStyle/>
          <a:p>
            <a:pPr algn="ctr">
              <a:lnSpc>
                <a:spcPts val="4759"/>
              </a:lnSpc>
            </a:pPr>
            <a:r>
              <a:rPr lang="en-US" sz="3399">
                <a:solidFill>
                  <a:srgbClr val="000000"/>
                </a:solidFill>
                <a:latin typeface="Be Vietnam"/>
                <a:ea typeface="Be Vietnam"/>
                <a:cs typeface="Be Vietnam"/>
                <a:sym typeface="Be Vietnam"/>
              </a:rPr>
              <a:t>NHÓM 8: NGUYỄN VĂN MẠNH </a:t>
            </a:r>
          </a:p>
          <a:p>
            <a:pPr algn="ctr">
              <a:lnSpc>
                <a:spcPts val="4759"/>
              </a:lnSpc>
            </a:pPr>
            <a:r>
              <a:rPr lang="en-US" sz="3399">
                <a:solidFill>
                  <a:srgbClr val="000000"/>
                </a:solidFill>
                <a:latin typeface="Be Vietnam"/>
                <a:ea typeface="Be Vietnam"/>
                <a:cs typeface="Be Vietnam"/>
                <a:sym typeface="Be Vietnam"/>
              </a:rPr>
              <a:t>DƯƠNG THỊ MAI PHƯƠNG </a:t>
            </a:r>
          </a:p>
          <a:p>
            <a:pPr algn="ctr">
              <a:lnSpc>
                <a:spcPts val="4759"/>
              </a:lnSpc>
            </a:pPr>
            <a:r>
              <a:rPr lang="en-US" sz="3399">
                <a:solidFill>
                  <a:srgbClr val="000000"/>
                </a:solidFill>
                <a:latin typeface="Be Vietnam"/>
                <a:ea typeface="Be Vietnam"/>
                <a:cs typeface="Be Vietnam"/>
                <a:sym typeface="Be Vietnam"/>
              </a:rPr>
              <a:t>PHẠM QUỐC HOÀNG </a:t>
            </a:r>
          </a:p>
          <a:p>
            <a:pPr algn="ctr">
              <a:lnSpc>
                <a:spcPts val="4759"/>
              </a:lnSpc>
            </a:pPr>
            <a:r>
              <a:rPr lang="en-US" sz="3399">
                <a:solidFill>
                  <a:srgbClr val="000000"/>
                </a:solidFill>
                <a:latin typeface="Be Vietnam"/>
                <a:ea typeface="Be Vietnam"/>
                <a:cs typeface="Be Vietnam"/>
                <a:sym typeface="Be Vietnam"/>
              </a:rPr>
              <a:t>NGUYỄN THANH TÙNG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7E8083"/>
        </a:solidFill>
      </p:bgPr>
    </p:bg>
    <p:spTree>
      <p:nvGrpSpPr>
        <p:cNvPr id="1" name=""/>
        <p:cNvGrpSpPr/>
        <p:nvPr/>
      </p:nvGrpSpPr>
      <p:grpSpPr>
        <a:xfrm>
          <a:off x="0" y="0"/>
          <a:ext cx="0" cy="0"/>
          <a:chOff x="0" y="0"/>
          <a:chExt cx="0" cy="0"/>
        </a:xfrm>
      </p:grpSpPr>
      <p:sp>
        <p:nvSpPr>
          <p:cNvPr name="Freeform 2" id="2"/>
          <p:cNvSpPr/>
          <p:nvPr/>
        </p:nvSpPr>
        <p:spPr>
          <a:xfrm flipH="false" flipV="false" rot="0">
            <a:off x="6471968" y="4134199"/>
            <a:ext cx="11241021" cy="2239075"/>
          </a:xfrm>
          <a:custGeom>
            <a:avLst/>
            <a:gdLst/>
            <a:ahLst/>
            <a:cxnLst/>
            <a:rect r="r" b="b" t="t" l="l"/>
            <a:pathLst>
              <a:path h="2239075" w="11241021">
                <a:moveTo>
                  <a:pt x="0" y="0"/>
                </a:moveTo>
                <a:lnTo>
                  <a:pt x="11241021" y="0"/>
                </a:lnTo>
                <a:lnTo>
                  <a:pt x="11241021" y="2239075"/>
                </a:lnTo>
                <a:lnTo>
                  <a:pt x="0" y="2239075"/>
                </a:lnTo>
                <a:lnTo>
                  <a:pt x="0" y="0"/>
                </a:lnTo>
                <a:close/>
              </a:path>
            </a:pathLst>
          </a:custGeom>
          <a:blipFill>
            <a:blip r:embed="rId2"/>
            <a:stretch>
              <a:fillRect l="0" t="0" r="0" b="-11207"/>
            </a:stretch>
          </a:blipFill>
        </p:spPr>
      </p:sp>
      <p:sp>
        <p:nvSpPr>
          <p:cNvPr name="TextBox 3" id="3"/>
          <p:cNvSpPr txBox="true"/>
          <p:nvPr/>
        </p:nvSpPr>
        <p:spPr>
          <a:xfrm rot="0">
            <a:off x="575011" y="69477"/>
            <a:ext cx="17137978" cy="2966521"/>
          </a:xfrm>
          <a:prstGeom prst="rect">
            <a:avLst/>
          </a:prstGeom>
        </p:spPr>
        <p:txBody>
          <a:bodyPr anchor="t" rtlCol="false" tIns="0" lIns="0" bIns="0" rIns="0">
            <a:spAutoFit/>
          </a:bodyPr>
          <a:lstStyle/>
          <a:p>
            <a:pPr algn="l">
              <a:lnSpc>
                <a:spcPts val="7854"/>
              </a:lnSpc>
            </a:pPr>
            <a:r>
              <a:rPr lang="en-US" sz="6385" b="true">
                <a:solidFill>
                  <a:srgbClr val="F3F3F3"/>
                </a:solidFill>
                <a:latin typeface="Be Vietnam Ultra-Bold"/>
                <a:ea typeface="Be Vietnam Ultra-Bold"/>
                <a:cs typeface="Be Vietnam Ultra-Bold"/>
                <a:sym typeface="Be Vietnam Ultra-Bold"/>
              </a:rPr>
              <a:t>2.2 Các kĩ thuật Deeplearning được dùng trong bài toán mô tả ảnh</a:t>
            </a:r>
          </a:p>
          <a:p>
            <a:pPr algn="l">
              <a:lnSpc>
                <a:spcPts val="7854"/>
              </a:lnSpc>
              <a:spcBef>
                <a:spcPct val="0"/>
              </a:spcBef>
            </a:pPr>
          </a:p>
        </p:txBody>
      </p:sp>
      <p:sp>
        <p:nvSpPr>
          <p:cNvPr name="TextBox 4" id="4"/>
          <p:cNvSpPr txBox="true"/>
          <p:nvPr/>
        </p:nvSpPr>
        <p:spPr>
          <a:xfrm rot="0">
            <a:off x="745867" y="3014654"/>
            <a:ext cx="8188771" cy="734370"/>
          </a:xfrm>
          <a:prstGeom prst="rect">
            <a:avLst/>
          </a:prstGeom>
        </p:spPr>
        <p:txBody>
          <a:bodyPr anchor="t" rtlCol="false" tIns="0" lIns="0" bIns="0" rIns="0">
            <a:spAutoFit/>
          </a:bodyPr>
          <a:lstStyle/>
          <a:p>
            <a:pPr algn="l">
              <a:lnSpc>
                <a:spcPts val="5844"/>
              </a:lnSpc>
              <a:spcBef>
                <a:spcPct val="0"/>
              </a:spcBef>
            </a:pPr>
            <a:r>
              <a:rPr lang="en-US" sz="4751">
                <a:solidFill>
                  <a:srgbClr val="F3F3F3"/>
                </a:solidFill>
                <a:latin typeface="Be Vietnam"/>
                <a:ea typeface="Be Vietnam"/>
                <a:cs typeface="Be Vietnam"/>
                <a:sym typeface="Be Vietnam"/>
              </a:rPr>
              <a:t>Giai đoạn mã hóa (Encoder)</a:t>
            </a:r>
          </a:p>
        </p:txBody>
      </p:sp>
      <p:sp>
        <p:nvSpPr>
          <p:cNvPr name="TextBox 5" id="5"/>
          <p:cNvSpPr txBox="true"/>
          <p:nvPr/>
        </p:nvSpPr>
        <p:spPr>
          <a:xfrm rot="0">
            <a:off x="380534" y="7452426"/>
            <a:ext cx="8188771" cy="734370"/>
          </a:xfrm>
          <a:prstGeom prst="rect">
            <a:avLst/>
          </a:prstGeom>
        </p:spPr>
        <p:txBody>
          <a:bodyPr anchor="t" rtlCol="false" tIns="0" lIns="0" bIns="0" rIns="0">
            <a:spAutoFit/>
          </a:bodyPr>
          <a:lstStyle/>
          <a:p>
            <a:pPr algn="l">
              <a:lnSpc>
                <a:spcPts val="5844"/>
              </a:lnSpc>
              <a:spcBef>
                <a:spcPct val="0"/>
              </a:spcBef>
            </a:pPr>
            <a:r>
              <a:rPr lang="en-US" sz="4751">
                <a:solidFill>
                  <a:srgbClr val="F3F3F3"/>
                </a:solidFill>
                <a:latin typeface="Be Vietnam"/>
                <a:ea typeface="Be Vietnam"/>
                <a:cs typeface="Be Vietnam"/>
                <a:sym typeface="Be Vietnam"/>
              </a:rPr>
              <a:t>Giai đoạn giải mã (Decoder)</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433915" y="-53749"/>
            <a:ext cx="17420170" cy="2813050"/>
          </a:xfrm>
          <a:prstGeom prst="rect">
            <a:avLst/>
          </a:prstGeom>
        </p:spPr>
        <p:txBody>
          <a:bodyPr anchor="t" rtlCol="false" tIns="0" lIns="0" bIns="0" rIns="0">
            <a:spAutoFit/>
          </a:bodyPr>
          <a:lstStyle/>
          <a:p>
            <a:pPr algn="ctr" marL="0" indent="0" lvl="0">
              <a:lnSpc>
                <a:spcPts val="10999"/>
              </a:lnSpc>
              <a:spcBef>
                <a:spcPct val="0"/>
              </a:spcBef>
            </a:pPr>
            <a:r>
              <a:rPr lang="en-US" sz="9999">
                <a:solidFill>
                  <a:srgbClr val="000000"/>
                </a:solidFill>
                <a:latin typeface="Be Vietnam"/>
                <a:ea typeface="Be Vietnam"/>
                <a:cs typeface="Be Vietnam"/>
                <a:sym typeface="Be Vietnam"/>
              </a:rPr>
              <a:t>Cải tiến để tăng độ chính xác</a:t>
            </a:r>
          </a:p>
        </p:txBody>
      </p:sp>
      <p:sp>
        <p:nvSpPr>
          <p:cNvPr name="Freeform 3" id="3"/>
          <p:cNvSpPr/>
          <p:nvPr/>
        </p:nvSpPr>
        <p:spPr>
          <a:xfrm flipH="false" flipV="false" rot="0">
            <a:off x="14957545" y="7086166"/>
            <a:ext cx="8765490" cy="5065179"/>
          </a:xfrm>
          <a:custGeom>
            <a:avLst/>
            <a:gdLst/>
            <a:ahLst/>
            <a:cxnLst/>
            <a:rect r="r" b="b" t="t" l="l"/>
            <a:pathLst>
              <a:path h="5065179" w="8765490">
                <a:moveTo>
                  <a:pt x="0" y="0"/>
                </a:moveTo>
                <a:lnTo>
                  <a:pt x="8765490" y="0"/>
                </a:lnTo>
                <a:lnTo>
                  <a:pt x="8765490" y="5065179"/>
                </a:lnTo>
                <a:lnTo>
                  <a:pt x="0" y="5065179"/>
                </a:lnTo>
                <a:lnTo>
                  <a:pt x="0" y="0"/>
                </a:lnTo>
                <a:close/>
              </a:path>
            </a:pathLst>
          </a:custGeom>
          <a:blipFill>
            <a:blip r:embed="rId2"/>
            <a:stretch>
              <a:fillRect l="0" t="0" r="0" b="0"/>
            </a:stretch>
          </a:blipFill>
        </p:spPr>
      </p:sp>
      <p:sp>
        <p:nvSpPr>
          <p:cNvPr name="TextBox 4" id="4"/>
          <p:cNvSpPr txBox="true"/>
          <p:nvPr/>
        </p:nvSpPr>
        <p:spPr>
          <a:xfrm rot="0">
            <a:off x="1028700" y="2732968"/>
            <a:ext cx="13431926" cy="5656042"/>
          </a:xfrm>
          <a:prstGeom prst="rect">
            <a:avLst/>
          </a:prstGeom>
        </p:spPr>
        <p:txBody>
          <a:bodyPr anchor="t" rtlCol="false" tIns="0" lIns="0" bIns="0" rIns="0">
            <a:spAutoFit/>
          </a:bodyPr>
          <a:lstStyle/>
          <a:p>
            <a:pPr algn="ctr">
              <a:lnSpc>
                <a:spcPts val="5618"/>
              </a:lnSpc>
            </a:pPr>
          </a:p>
          <a:p>
            <a:pPr algn="ctr" marL="1102735" indent="-551368" lvl="1">
              <a:lnSpc>
                <a:spcPts val="5618"/>
              </a:lnSpc>
              <a:buFont typeface="Arial"/>
              <a:buChar char="•"/>
            </a:pPr>
            <a:r>
              <a:rPr lang="en-US" sz="5107">
                <a:solidFill>
                  <a:srgbClr val="000000"/>
                </a:solidFill>
                <a:latin typeface="Be Vietnam"/>
                <a:ea typeface="Be Vietnam"/>
                <a:cs typeface="Be Vietnam"/>
                <a:sym typeface="Be Vietnam"/>
              </a:rPr>
              <a:t>Tích hợp Attention Mechanism:</a:t>
            </a:r>
          </a:p>
          <a:p>
            <a:pPr algn="ctr">
              <a:lnSpc>
                <a:spcPts val="5618"/>
              </a:lnSpc>
            </a:pPr>
          </a:p>
          <a:p>
            <a:pPr algn="ctr" marL="1102735" indent="-551368" lvl="1">
              <a:lnSpc>
                <a:spcPts val="5618"/>
              </a:lnSpc>
              <a:buFont typeface="Arial"/>
              <a:buChar char="•"/>
            </a:pPr>
            <a:r>
              <a:rPr lang="en-US" sz="5107">
                <a:solidFill>
                  <a:srgbClr val="000000"/>
                </a:solidFill>
                <a:latin typeface="Be Vietnam"/>
                <a:ea typeface="Be Vietnam"/>
                <a:cs typeface="Be Vietnam"/>
                <a:sym typeface="Be Vietnam"/>
              </a:rPr>
              <a:t>Transfer Learning:</a:t>
            </a:r>
          </a:p>
          <a:p>
            <a:pPr algn="ctr">
              <a:lnSpc>
                <a:spcPts val="5618"/>
              </a:lnSpc>
            </a:pPr>
          </a:p>
          <a:p>
            <a:pPr algn="ctr" marL="1102735" indent="-551368" lvl="1">
              <a:lnSpc>
                <a:spcPts val="5618"/>
              </a:lnSpc>
              <a:buFont typeface="Arial"/>
              <a:buChar char="•"/>
            </a:pPr>
            <a:r>
              <a:rPr lang="en-US" sz="5107">
                <a:solidFill>
                  <a:srgbClr val="000000"/>
                </a:solidFill>
                <a:latin typeface="Be Vietnam"/>
                <a:ea typeface="Be Vietnam"/>
                <a:cs typeface="Be Vietnam"/>
                <a:sym typeface="Be Vietnam"/>
              </a:rPr>
              <a:t>Augmentation dữ liệu:</a:t>
            </a:r>
          </a:p>
          <a:p>
            <a:pPr algn="ctr">
              <a:lnSpc>
                <a:spcPts val="5618"/>
              </a:lnSpc>
            </a:pPr>
          </a:p>
          <a:p>
            <a:pPr algn="ctr" marL="0" indent="0" lvl="0">
              <a:lnSpc>
                <a:spcPts val="5618"/>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7E8083"/>
        </a:solidFill>
      </p:bgPr>
    </p:bg>
    <p:spTree>
      <p:nvGrpSpPr>
        <p:cNvPr id="1" name=""/>
        <p:cNvGrpSpPr/>
        <p:nvPr/>
      </p:nvGrpSpPr>
      <p:grpSpPr>
        <a:xfrm>
          <a:off x="0" y="0"/>
          <a:ext cx="0" cy="0"/>
          <a:chOff x="0" y="0"/>
          <a:chExt cx="0" cy="0"/>
        </a:xfrm>
      </p:grpSpPr>
      <p:sp>
        <p:nvSpPr>
          <p:cNvPr name="Freeform 2" id="2"/>
          <p:cNvSpPr/>
          <p:nvPr/>
        </p:nvSpPr>
        <p:spPr>
          <a:xfrm flipH="false" flipV="false" rot="-6239300">
            <a:off x="4700264" y="1673096"/>
            <a:ext cx="1219961" cy="1065861"/>
          </a:xfrm>
          <a:custGeom>
            <a:avLst/>
            <a:gdLst/>
            <a:ahLst/>
            <a:cxnLst/>
            <a:rect r="r" b="b" t="t" l="l"/>
            <a:pathLst>
              <a:path h="1065861" w="1219961">
                <a:moveTo>
                  <a:pt x="0" y="0"/>
                </a:moveTo>
                <a:lnTo>
                  <a:pt x="1219961" y="0"/>
                </a:lnTo>
                <a:lnTo>
                  <a:pt x="1219961" y="1065861"/>
                </a:lnTo>
                <a:lnTo>
                  <a:pt x="0" y="1065861"/>
                </a:lnTo>
                <a:lnTo>
                  <a:pt x="0" y="0"/>
                </a:lnTo>
                <a:close/>
              </a:path>
            </a:pathLst>
          </a:custGeom>
          <a:blipFill>
            <a:blip r:embed="rId2"/>
            <a:stretch>
              <a:fillRect l="0" t="0" r="0" b="0"/>
            </a:stretch>
          </a:blipFill>
        </p:spPr>
      </p:sp>
      <p:sp>
        <p:nvSpPr>
          <p:cNvPr name="TextBox 3" id="3"/>
          <p:cNvSpPr txBox="true"/>
          <p:nvPr/>
        </p:nvSpPr>
        <p:spPr>
          <a:xfrm rot="0">
            <a:off x="3707681" y="758732"/>
            <a:ext cx="10872639" cy="896620"/>
          </a:xfrm>
          <a:prstGeom prst="rect">
            <a:avLst/>
          </a:prstGeom>
        </p:spPr>
        <p:txBody>
          <a:bodyPr anchor="t" rtlCol="false" tIns="0" lIns="0" bIns="0" rIns="0">
            <a:spAutoFit/>
          </a:bodyPr>
          <a:lstStyle/>
          <a:p>
            <a:pPr algn="ctr">
              <a:lnSpc>
                <a:spcPts val="7279"/>
              </a:lnSpc>
            </a:pPr>
            <a:r>
              <a:rPr lang="en-US" sz="5199" b="true">
                <a:solidFill>
                  <a:srgbClr val="000000"/>
                </a:solidFill>
                <a:latin typeface="DejaVu Serif Bold"/>
                <a:ea typeface="DejaVu Serif Bold"/>
                <a:cs typeface="DejaVu Serif Bold"/>
                <a:sym typeface="DejaVu Serif Bold"/>
              </a:rPr>
              <a:t> CHƯƠNG 3: THỰC NGHIỆM </a:t>
            </a:r>
          </a:p>
        </p:txBody>
      </p:sp>
      <p:sp>
        <p:nvSpPr>
          <p:cNvPr name="TextBox 4" id="4"/>
          <p:cNvSpPr txBox="true"/>
          <p:nvPr/>
        </p:nvSpPr>
        <p:spPr>
          <a:xfrm rot="0">
            <a:off x="362311" y="2129827"/>
            <a:ext cx="9426057" cy="4864274"/>
          </a:xfrm>
          <a:prstGeom prst="rect">
            <a:avLst/>
          </a:prstGeom>
        </p:spPr>
        <p:txBody>
          <a:bodyPr anchor="t" rtlCol="false" tIns="0" lIns="0" bIns="0" rIns="0">
            <a:spAutoFit/>
          </a:bodyPr>
          <a:lstStyle/>
          <a:p>
            <a:pPr algn="l">
              <a:lnSpc>
                <a:spcPts val="3840"/>
              </a:lnSpc>
              <a:spcBef>
                <a:spcPct val="0"/>
              </a:spcBef>
            </a:pPr>
            <a:r>
              <a:rPr lang="en-US" sz="2743" spc="35">
                <a:solidFill>
                  <a:srgbClr val="000000"/>
                </a:solidFill>
                <a:latin typeface="Arimo"/>
                <a:ea typeface="Arimo"/>
                <a:cs typeface="Arimo"/>
                <a:sym typeface="Arimo"/>
              </a:rPr>
              <a:t>Kết quả thực nghiệm</a:t>
            </a:r>
          </a:p>
          <a:p>
            <a:pPr algn="l">
              <a:lnSpc>
                <a:spcPts val="3840"/>
              </a:lnSpc>
              <a:spcBef>
                <a:spcPct val="0"/>
              </a:spcBef>
            </a:pPr>
            <a:r>
              <a:rPr lang="en-US" sz="2743" spc="35">
                <a:solidFill>
                  <a:srgbClr val="000000"/>
                </a:solidFill>
                <a:latin typeface="Arimo"/>
                <a:ea typeface="Arimo"/>
                <a:cs typeface="Arimo"/>
                <a:sym typeface="Arimo"/>
              </a:rPr>
              <a:t>Hệ thống được thử nghiệm trên một tập hợp ảnh thử nghiệm gồm 100 ảnh, bao gồm:</a:t>
            </a:r>
          </a:p>
          <a:p>
            <a:pPr algn="l">
              <a:lnSpc>
                <a:spcPts val="3840"/>
              </a:lnSpc>
              <a:spcBef>
                <a:spcPct val="0"/>
              </a:spcBef>
            </a:pPr>
            <a:r>
              <a:rPr lang="en-US" sz="2743" spc="35">
                <a:solidFill>
                  <a:srgbClr val="000000"/>
                </a:solidFill>
                <a:latin typeface="Arimo"/>
                <a:ea typeface="Arimo"/>
                <a:cs typeface="Arimo"/>
                <a:sym typeface="Arimo"/>
              </a:rPr>
              <a:t>Ảnh đơn lẻ chứa một khuôn mặt rõ ràng.</a:t>
            </a:r>
          </a:p>
          <a:p>
            <a:pPr algn="l">
              <a:lnSpc>
                <a:spcPts val="3840"/>
              </a:lnSpc>
              <a:spcBef>
                <a:spcPct val="0"/>
              </a:spcBef>
            </a:pPr>
            <a:r>
              <a:rPr lang="en-US" sz="2743" spc="35">
                <a:solidFill>
                  <a:srgbClr val="000000"/>
                </a:solidFill>
                <a:latin typeface="Arimo"/>
                <a:ea typeface="Arimo"/>
                <a:cs typeface="Arimo"/>
                <a:sym typeface="Arimo"/>
              </a:rPr>
              <a:t>Ảnh nhóm chứa nhiều khuôn mặt với các điều kiện khác nhau (ánh sáng, góc chụp).</a:t>
            </a:r>
          </a:p>
          <a:p>
            <a:pPr algn="l">
              <a:lnSpc>
                <a:spcPts val="3840"/>
              </a:lnSpc>
              <a:spcBef>
                <a:spcPct val="0"/>
              </a:spcBef>
            </a:pPr>
            <a:r>
              <a:rPr lang="en-US" sz="2743" spc="35">
                <a:solidFill>
                  <a:srgbClr val="000000"/>
                </a:solidFill>
                <a:latin typeface="Arimo"/>
                <a:ea typeface="Arimo"/>
                <a:cs typeface="Arimo"/>
                <a:sym typeface="Arimo"/>
              </a:rPr>
              <a:t>Kết quả đạt được như sau:</a:t>
            </a:r>
          </a:p>
          <a:p>
            <a:pPr algn="l">
              <a:lnSpc>
                <a:spcPts val="3840"/>
              </a:lnSpc>
              <a:spcBef>
                <a:spcPct val="0"/>
              </a:spcBef>
            </a:pPr>
            <a:r>
              <a:rPr lang="en-US" sz="2743" spc="35">
                <a:solidFill>
                  <a:srgbClr val="000000"/>
                </a:solidFill>
                <a:latin typeface="Arimo"/>
                <a:ea typeface="Arimo"/>
                <a:cs typeface="Arimo"/>
                <a:sym typeface="Arimo"/>
              </a:rPr>
              <a:t>Phát hiện khuôn mặt:</a:t>
            </a:r>
          </a:p>
          <a:p>
            <a:pPr algn="l">
              <a:lnSpc>
                <a:spcPts val="3840"/>
              </a:lnSpc>
              <a:spcBef>
                <a:spcPct val="0"/>
              </a:spcBef>
            </a:pPr>
            <a:r>
              <a:rPr lang="en-US" sz="2743" spc="35">
                <a:solidFill>
                  <a:srgbClr val="000000"/>
                </a:solidFill>
                <a:latin typeface="Arimo"/>
                <a:ea typeface="Arimo"/>
                <a:cs typeface="Arimo"/>
                <a:sym typeface="Arimo"/>
              </a:rPr>
              <a:t>Tỷ lệ phát hiện: 98% (98/100 khuôn mặt được phát hiện chính xác).</a:t>
            </a:r>
          </a:p>
        </p:txBody>
      </p:sp>
      <p:sp>
        <p:nvSpPr>
          <p:cNvPr name="TextBox 5" id="5"/>
          <p:cNvSpPr txBox="true"/>
          <p:nvPr/>
        </p:nvSpPr>
        <p:spPr>
          <a:xfrm rot="0">
            <a:off x="9788368" y="2129827"/>
            <a:ext cx="8344949" cy="5350049"/>
          </a:xfrm>
          <a:prstGeom prst="rect">
            <a:avLst/>
          </a:prstGeom>
        </p:spPr>
        <p:txBody>
          <a:bodyPr anchor="t" rtlCol="false" tIns="0" lIns="0" bIns="0" rIns="0">
            <a:spAutoFit/>
          </a:bodyPr>
          <a:lstStyle/>
          <a:p>
            <a:pPr algn="l">
              <a:lnSpc>
                <a:spcPts val="3840"/>
              </a:lnSpc>
              <a:spcBef>
                <a:spcPct val="0"/>
              </a:spcBef>
            </a:pPr>
            <a:r>
              <a:rPr lang="en-US" sz="2743" spc="35">
                <a:solidFill>
                  <a:srgbClr val="000000"/>
                </a:solidFill>
                <a:latin typeface="Arimo"/>
                <a:ea typeface="Arimo"/>
                <a:cs typeface="Arimo"/>
                <a:sym typeface="Arimo"/>
              </a:rPr>
              <a:t>Một số trường hợp khuôn mặt không được phát hiện do ảnh bị mờ hoặc góc chụp nghiêng quá lớn.</a:t>
            </a:r>
          </a:p>
          <a:p>
            <a:pPr algn="l">
              <a:lnSpc>
                <a:spcPts val="3840"/>
              </a:lnSpc>
              <a:spcBef>
                <a:spcPct val="0"/>
              </a:spcBef>
            </a:pPr>
            <a:r>
              <a:rPr lang="en-US" sz="2743" spc="35">
                <a:solidFill>
                  <a:srgbClr val="000000"/>
                </a:solidFill>
                <a:latin typeface="Arimo"/>
                <a:ea typeface="Arimo"/>
                <a:cs typeface="Arimo"/>
                <a:sym typeface="Arimo"/>
              </a:rPr>
              <a:t>Nhận diện giới tính:</a:t>
            </a:r>
          </a:p>
          <a:p>
            <a:pPr algn="l">
              <a:lnSpc>
                <a:spcPts val="3840"/>
              </a:lnSpc>
              <a:spcBef>
                <a:spcPct val="0"/>
              </a:spcBef>
            </a:pPr>
            <a:r>
              <a:rPr lang="en-US" sz="2743" spc="35">
                <a:solidFill>
                  <a:srgbClr val="000000"/>
                </a:solidFill>
                <a:latin typeface="Arimo"/>
                <a:ea typeface="Arimo"/>
                <a:cs typeface="Arimo"/>
                <a:sym typeface="Arimo"/>
              </a:rPr>
              <a:t>Độ chính xác: 94%.</a:t>
            </a:r>
          </a:p>
          <a:p>
            <a:pPr algn="l">
              <a:lnSpc>
                <a:spcPts val="3840"/>
              </a:lnSpc>
              <a:spcBef>
                <a:spcPct val="0"/>
              </a:spcBef>
            </a:pPr>
            <a:r>
              <a:rPr lang="en-US" sz="2743" spc="35">
                <a:solidFill>
                  <a:srgbClr val="000000"/>
                </a:solidFill>
                <a:latin typeface="Arimo"/>
                <a:ea typeface="Arimo"/>
                <a:cs typeface="Arimo"/>
                <a:sym typeface="Arimo"/>
              </a:rPr>
              <a:t>Sai số chủ yếu xảy ra ở các khuôn mặt trung tính về đặc điểm giới tính (ví dụ: tóc dài hoặc khuôn mặt nhỏ).</a:t>
            </a:r>
          </a:p>
          <a:p>
            <a:pPr algn="l">
              <a:lnSpc>
                <a:spcPts val="3840"/>
              </a:lnSpc>
              <a:spcBef>
                <a:spcPct val="0"/>
              </a:spcBef>
            </a:pPr>
            <a:r>
              <a:rPr lang="en-US" sz="2743" spc="35">
                <a:solidFill>
                  <a:srgbClr val="000000"/>
                </a:solidFill>
                <a:latin typeface="Arimo"/>
                <a:ea typeface="Arimo"/>
                <a:cs typeface="Arimo"/>
                <a:sym typeface="Arimo"/>
              </a:rPr>
              <a:t>Dự đoán độ tuổi:</a:t>
            </a:r>
          </a:p>
          <a:p>
            <a:pPr algn="l">
              <a:lnSpc>
                <a:spcPts val="3840"/>
              </a:lnSpc>
              <a:spcBef>
                <a:spcPct val="0"/>
              </a:spcBef>
            </a:pPr>
            <a:r>
              <a:rPr lang="en-US" sz="2743" spc="35">
                <a:solidFill>
                  <a:srgbClr val="000000"/>
                </a:solidFill>
                <a:latin typeface="Arimo"/>
                <a:ea typeface="Arimo"/>
                <a:cs typeface="Arimo"/>
                <a:sym typeface="Arimo"/>
              </a:rPr>
              <a:t>Độ chính xác: 88%.</a:t>
            </a:r>
          </a:p>
          <a:p>
            <a:pPr algn="l">
              <a:lnSpc>
                <a:spcPts val="3840"/>
              </a:lnSpc>
              <a:spcBef>
                <a:spcPct val="0"/>
              </a:spcBef>
            </a:pPr>
            <a:r>
              <a:rPr lang="en-US" sz="2743" spc="35">
                <a:solidFill>
                  <a:srgbClr val="000000"/>
                </a:solidFill>
                <a:latin typeface="Arimo"/>
                <a:ea typeface="Arimo"/>
                <a:cs typeface="Arimo"/>
                <a:sym typeface="Arimo"/>
              </a:rPr>
              <a:t>Một số trường hợp dự đoán sai do khoảng tuổi gần nhau, ví dụ: (15-20) và (25-32).</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535916" y="6234370"/>
            <a:ext cx="4612743" cy="5345355"/>
          </a:xfrm>
          <a:custGeom>
            <a:avLst/>
            <a:gdLst/>
            <a:ahLst/>
            <a:cxnLst/>
            <a:rect r="r" b="b" t="t" l="l"/>
            <a:pathLst>
              <a:path h="5345355" w="4612743">
                <a:moveTo>
                  <a:pt x="0" y="0"/>
                </a:moveTo>
                <a:lnTo>
                  <a:pt x="4612744" y="0"/>
                </a:lnTo>
                <a:lnTo>
                  <a:pt x="4612744" y="5345355"/>
                </a:lnTo>
                <a:lnTo>
                  <a:pt x="0" y="5345355"/>
                </a:lnTo>
                <a:lnTo>
                  <a:pt x="0" y="0"/>
                </a:lnTo>
                <a:close/>
              </a:path>
            </a:pathLst>
          </a:custGeom>
          <a:blipFill>
            <a:blip r:embed="rId2"/>
            <a:stretch>
              <a:fillRect l="0" t="0" r="0" b="0"/>
            </a:stretch>
          </a:blipFill>
        </p:spPr>
      </p:sp>
      <p:sp>
        <p:nvSpPr>
          <p:cNvPr name="Freeform 3" id="3"/>
          <p:cNvSpPr/>
          <p:nvPr/>
        </p:nvSpPr>
        <p:spPr>
          <a:xfrm flipH="false" flipV="false" rot="10032715">
            <a:off x="13438230" y="-733565"/>
            <a:ext cx="5494638" cy="5725721"/>
          </a:xfrm>
          <a:custGeom>
            <a:avLst/>
            <a:gdLst/>
            <a:ahLst/>
            <a:cxnLst/>
            <a:rect r="r" b="b" t="t" l="l"/>
            <a:pathLst>
              <a:path h="5725721" w="5494638">
                <a:moveTo>
                  <a:pt x="0" y="0"/>
                </a:moveTo>
                <a:lnTo>
                  <a:pt x="5494638" y="0"/>
                </a:lnTo>
                <a:lnTo>
                  <a:pt x="5494638" y="5725721"/>
                </a:lnTo>
                <a:lnTo>
                  <a:pt x="0" y="5725721"/>
                </a:lnTo>
                <a:lnTo>
                  <a:pt x="0" y="0"/>
                </a:lnTo>
                <a:close/>
              </a:path>
            </a:pathLst>
          </a:custGeom>
          <a:blipFill>
            <a:blip r:embed="rId3"/>
            <a:stretch>
              <a:fillRect l="0" t="0" r="0" b="0"/>
            </a:stretch>
          </a:blipFill>
        </p:spPr>
      </p:sp>
      <p:sp>
        <p:nvSpPr>
          <p:cNvPr name="Freeform 4" id="4"/>
          <p:cNvSpPr/>
          <p:nvPr/>
        </p:nvSpPr>
        <p:spPr>
          <a:xfrm flipH="false" flipV="false" rot="0">
            <a:off x="1044621" y="7674513"/>
            <a:ext cx="1298671" cy="1232535"/>
          </a:xfrm>
          <a:custGeom>
            <a:avLst/>
            <a:gdLst/>
            <a:ahLst/>
            <a:cxnLst/>
            <a:rect r="r" b="b" t="t" l="l"/>
            <a:pathLst>
              <a:path h="1232535" w="1298671">
                <a:moveTo>
                  <a:pt x="0" y="0"/>
                </a:moveTo>
                <a:lnTo>
                  <a:pt x="1298671" y="0"/>
                </a:lnTo>
                <a:lnTo>
                  <a:pt x="1298671" y="1232535"/>
                </a:lnTo>
                <a:lnTo>
                  <a:pt x="0" y="1232535"/>
                </a:lnTo>
                <a:lnTo>
                  <a:pt x="0" y="0"/>
                </a:lnTo>
                <a:close/>
              </a:path>
            </a:pathLst>
          </a:custGeom>
          <a:blipFill>
            <a:blip r:embed="rId4"/>
            <a:stretch>
              <a:fillRect l="0" t="0" r="0" b="0"/>
            </a:stretch>
          </a:blipFill>
        </p:spPr>
      </p:sp>
      <p:sp>
        <p:nvSpPr>
          <p:cNvPr name="TextBox 5" id="5"/>
          <p:cNvSpPr txBox="true"/>
          <p:nvPr/>
        </p:nvSpPr>
        <p:spPr>
          <a:xfrm rot="0">
            <a:off x="1242938" y="1636527"/>
            <a:ext cx="10155113" cy="4069270"/>
          </a:xfrm>
          <a:prstGeom prst="rect">
            <a:avLst/>
          </a:prstGeom>
        </p:spPr>
        <p:txBody>
          <a:bodyPr anchor="t" rtlCol="false" tIns="0" lIns="0" bIns="0" rIns="0">
            <a:spAutoFit/>
          </a:bodyPr>
          <a:lstStyle/>
          <a:p>
            <a:pPr algn="l">
              <a:lnSpc>
                <a:spcPts val="4018"/>
              </a:lnSpc>
              <a:spcBef>
                <a:spcPct val="0"/>
              </a:spcBef>
            </a:pPr>
            <a:r>
              <a:rPr lang="en-US" sz="2870" spc="37">
                <a:solidFill>
                  <a:srgbClr val="FFFFFF"/>
                </a:solidFill>
                <a:latin typeface="Arimo"/>
                <a:ea typeface="Arimo"/>
                <a:cs typeface="Arimo"/>
                <a:sym typeface="Arimo"/>
              </a:rPr>
              <a:t>Hiển thị trực quan</a:t>
            </a:r>
          </a:p>
          <a:p>
            <a:pPr algn="l">
              <a:lnSpc>
                <a:spcPts val="4018"/>
              </a:lnSpc>
              <a:spcBef>
                <a:spcPct val="0"/>
              </a:spcBef>
            </a:pPr>
            <a:r>
              <a:rPr lang="en-US" sz="2870" spc="37">
                <a:solidFill>
                  <a:srgbClr val="FFFFFF"/>
                </a:solidFill>
                <a:latin typeface="Arimo"/>
                <a:ea typeface="Arimo"/>
                <a:cs typeface="Arimo"/>
                <a:sym typeface="Arimo"/>
              </a:rPr>
              <a:t>Kết quả dự đoán được hiển thị rõ ràng trên ảnh đầu ra:</a:t>
            </a:r>
          </a:p>
          <a:p>
            <a:pPr algn="l">
              <a:lnSpc>
                <a:spcPts val="4018"/>
              </a:lnSpc>
              <a:spcBef>
                <a:spcPct val="0"/>
              </a:spcBef>
            </a:pPr>
            <a:r>
              <a:rPr lang="en-US" sz="2870" spc="37">
                <a:solidFill>
                  <a:srgbClr val="FFFFFF"/>
                </a:solidFill>
                <a:latin typeface="Arimo"/>
                <a:ea typeface="Arimo"/>
                <a:cs typeface="Arimo"/>
                <a:sym typeface="Arimo"/>
              </a:rPr>
              <a:t>Khung hình chữ nhật màu xanh lá cây bao quanh khuôn mặt.</a:t>
            </a:r>
          </a:p>
          <a:p>
            <a:pPr algn="l">
              <a:lnSpc>
                <a:spcPts val="4018"/>
              </a:lnSpc>
              <a:spcBef>
                <a:spcPct val="0"/>
              </a:spcBef>
            </a:pPr>
            <a:r>
              <a:rPr lang="en-US" sz="2870" spc="37">
                <a:solidFill>
                  <a:srgbClr val="FFFFFF"/>
                </a:solidFill>
                <a:latin typeface="Arimo"/>
                <a:ea typeface="Arimo"/>
                <a:cs typeface="Arimo"/>
                <a:sym typeface="Arimo"/>
              </a:rPr>
              <a:t>Nhãn giới tính và khoảng tuổi được ghi phía trên khung.</a:t>
            </a:r>
          </a:p>
          <a:p>
            <a:pPr algn="l">
              <a:lnSpc>
                <a:spcPts val="4018"/>
              </a:lnSpc>
              <a:spcBef>
                <a:spcPct val="0"/>
              </a:spcBef>
            </a:pPr>
            <a:r>
              <a:rPr lang="en-US" sz="2870" spc="37">
                <a:solidFill>
                  <a:srgbClr val="FFFFFF"/>
                </a:solidFill>
                <a:latin typeface="Arimo"/>
                <a:ea typeface="Arimo"/>
                <a:cs typeface="Arimo"/>
                <a:sym typeface="Arimo"/>
              </a:rPr>
              <a:t> Ví dụ:</a:t>
            </a:r>
          </a:p>
          <a:p>
            <a:pPr algn="l">
              <a:lnSpc>
                <a:spcPts val="4018"/>
              </a:lnSpc>
              <a:spcBef>
                <a:spcPct val="0"/>
              </a:spcBef>
            </a:pPr>
            <a:r>
              <a:rPr lang="en-US" sz="2870" spc="37">
                <a:solidFill>
                  <a:srgbClr val="FFFFFF"/>
                </a:solidFill>
                <a:latin typeface="Arimo"/>
                <a:ea typeface="Arimo"/>
                <a:cs typeface="Arimo"/>
                <a:sym typeface="Arimo"/>
              </a:rPr>
              <a:t>Khuôn mặt 1: "Nam, (25-32)"</a:t>
            </a:r>
          </a:p>
          <a:p>
            <a:pPr algn="l">
              <a:lnSpc>
                <a:spcPts val="4018"/>
              </a:lnSpc>
              <a:spcBef>
                <a:spcPct val="0"/>
              </a:spcBef>
            </a:pPr>
            <a:r>
              <a:rPr lang="en-US" sz="2870" spc="37">
                <a:solidFill>
                  <a:srgbClr val="FFFFFF"/>
                </a:solidFill>
                <a:latin typeface="Arimo"/>
                <a:ea typeface="Arimo"/>
                <a:cs typeface="Arimo"/>
                <a:sym typeface="Arimo"/>
              </a:rPr>
              <a:t>Khuôn mặt 2: "Nữ, (15-20)"</a:t>
            </a:r>
          </a:p>
          <a:p>
            <a:pPr algn="l">
              <a:lnSpc>
                <a:spcPts val="4018"/>
              </a:lnSpc>
              <a:spcBef>
                <a:spcPct val="0"/>
              </a:spcBef>
            </a:pPr>
            <a:r>
              <a:rPr lang="en-US" sz="2870" spc="37">
                <a:solidFill>
                  <a:srgbClr val="FFFFFF"/>
                </a:solidFill>
                <a:latin typeface="Arimo"/>
                <a:ea typeface="Arimo"/>
                <a:cs typeface="Arimo"/>
                <a:sym typeface="Arimo"/>
              </a:rPr>
              <a:t> </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7E8083"/>
        </a:solidFill>
      </p:bgPr>
    </p:bg>
    <p:spTree>
      <p:nvGrpSpPr>
        <p:cNvPr id="1" name=""/>
        <p:cNvGrpSpPr/>
        <p:nvPr/>
      </p:nvGrpSpPr>
      <p:grpSpPr>
        <a:xfrm>
          <a:off x="0" y="0"/>
          <a:ext cx="0" cy="0"/>
          <a:chOff x="0" y="0"/>
          <a:chExt cx="0" cy="0"/>
        </a:xfrm>
      </p:grpSpPr>
      <p:sp>
        <p:nvSpPr>
          <p:cNvPr name="TextBox 2" id="2"/>
          <p:cNvSpPr txBox="true"/>
          <p:nvPr/>
        </p:nvSpPr>
        <p:spPr>
          <a:xfrm rot="0">
            <a:off x="1028700" y="4246880"/>
            <a:ext cx="16138847" cy="896620"/>
          </a:xfrm>
          <a:prstGeom prst="rect">
            <a:avLst/>
          </a:prstGeom>
        </p:spPr>
        <p:txBody>
          <a:bodyPr anchor="t" rtlCol="false" tIns="0" lIns="0" bIns="0" rIns="0">
            <a:spAutoFit/>
          </a:bodyPr>
          <a:lstStyle/>
          <a:p>
            <a:pPr algn="ctr">
              <a:lnSpc>
                <a:spcPts val="7279"/>
              </a:lnSpc>
            </a:pPr>
            <a:r>
              <a:rPr lang="en-US" sz="5199" b="true">
                <a:solidFill>
                  <a:srgbClr val="000000"/>
                </a:solidFill>
                <a:latin typeface="DejaVu Serif Bold"/>
                <a:ea typeface="DejaVu Serif Bold"/>
                <a:cs typeface="DejaVu Serif Bold"/>
                <a:sym typeface="DejaVu Serif Bold"/>
              </a:rPr>
              <a:t> CẢM ƠN CÔ VÀ CÁC BẠN ĐÃ LẮNG NGHE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432890">
            <a:off x="15919520" y="2074708"/>
            <a:ext cx="1181415" cy="1032184"/>
          </a:xfrm>
          <a:custGeom>
            <a:avLst/>
            <a:gdLst/>
            <a:ahLst/>
            <a:cxnLst/>
            <a:rect r="r" b="b" t="t" l="l"/>
            <a:pathLst>
              <a:path h="1032184" w="1181415">
                <a:moveTo>
                  <a:pt x="0" y="0"/>
                </a:moveTo>
                <a:lnTo>
                  <a:pt x="1181416" y="0"/>
                </a:lnTo>
                <a:lnTo>
                  <a:pt x="1181416" y="1032184"/>
                </a:lnTo>
                <a:lnTo>
                  <a:pt x="0" y="1032184"/>
                </a:lnTo>
                <a:lnTo>
                  <a:pt x="0" y="0"/>
                </a:lnTo>
                <a:close/>
              </a:path>
            </a:pathLst>
          </a:custGeom>
          <a:blipFill>
            <a:blip r:embed="rId2"/>
            <a:stretch>
              <a:fillRect l="0" t="0" r="0" b="0"/>
            </a:stretch>
          </a:blipFill>
        </p:spPr>
      </p:sp>
      <p:sp>
        <p:nvSpPr>
          <p:cNvPr name="Freeform 3" id="3"/>
          <p:cNvSpPr/>
          <p:nvPr/>
        </p:nvSpPr>
        <p:spPr>
          <a:xfrm flipH="false" flipV="false" rot="0">
            <a:off x="8332148" y="3223240"/>
            <a:ext cx="9535486" cy="5261417"/>
          </a:xfrm>
          <a:custGeom>
            <a:avLst/>
            <a:gdLst/>
            <a:ahLst/>
            <a:cxnLst/>
            <a:rect r="r" b="b" t="t" l="l"/>
            <a:pathLst>
              <a:path h="5261417" w="9535486">
                <a:moveTo>
                  <a:pt x="0" y="0"/>
                </a:moveTo>
                <a:lnTo>
                  <a:pt x="9535486" y="0"/>
                </a:lnTo>
                <a:lnTo>
                  <a:pt x="9535486" y="5261416"/>
                </a:lnTo>
                <a:lnTo>
                  <a:pt x="0" y="5261416"/>
                </a:lnTo>
                <a:lnTo>
                  <a:pt x="0" y="0"/>
                </a:lnTo>
                <a:close/>
              </a:path>
            </a:pathLst>
          </a:custGeom>
          <a:blipFill>
            <a:blip r:embed="rId3"/>
            <a:stretch>
              <a:fillRect l="-1447" t="0" r="-1447" b="0"/>
            </a:stretch>
          </a:blipFill>
        </p:spPr>
      </p:sp>
      <p:sp>
        <p:nvSpPr>
          <p:cNvPr name="TextBox 4" id="4"/>
          <p:cNvSpPr txBox="true"/>
          <p:nvPr/>
        </p:nvSpPr>
        <p:spPr>
          <a:xfrm rot="0">
            <a:off x="4955685" y="933450"/>
            <a:ext cx="7593657"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Be Vietnam Ultra-Bold"/>
                <a:ea typeface="Be Vietnam Ultra-Bold"/>
                <a:cs typeface="Be Vietnam Ultra-Bold"/>
                <a:sym typeface="Be Vietnam Ultra-Bold"/>
              </a:rPr>
              <a:t>CHƯƠNG 1: TỔNG QUAN </a:t>
            </a:r>
          </a:p>
        </p:txBody>
      </p:sp>
      <p:sp>
        <p:nvSpPr>
          <p:cNvPr name="TextBox 5" id="5"/>
          <p:cNvSpPr txBox="true"/>
          <p:nvPr/>
        </p:nvSpPr>
        <p:spPr>
          <a:xfrm rot="0">
            <a:off x="521487" y="2276792"/>
            <a:ext cx="2536329" cy="570865"/>
          </a:xfrm>
          <a:prstGeom prst="rect">
            <a:avLst/>
          </a:prstGeom>
        </p:spPr>
        <p:txBody>
          <a:bodyPr anchor="t" rtlCol="false" tIns="0" lIns="0" bIns="0" rIns="0">
            <a:spAutoFit/>
          </a:bodyPr>
          <a:lstStyle/>
          <a:p>
            <a:pPr algn="ctr" marL="734059" indent="-367030" lvl="1">
              <a:lnSpc>
                <a:spcPts val="4759"/>
              </a:lnSpc>
              <a:buAutoNum type="arabicPeriod" startAt="1"/>
            </a:pPr>
            <a:r>
              <a:rPr lang="en-US" sz="3399">
                <a:solidFill>
                  <a:srgbClr val="FFFFFF"/>
                </a:solidFill>
                <a:latin typeface="Be Vietnam"/>
                <a:ea typeface="Be Vietnam"/>
                <a:cs typeface="Be Vietnam"/>
                <a:sym typeface="Be Vietnam"/>
              </a:rPr>
              <a:t>Bài toán </a:t>
            </a:r>
          </a:p>
        </p:txBody>
      </p:sp>
      <p:sp>
        <p:nvSpPr>
          <p:cNvPr name="TextBox 6" id="6"/>
          <p:cNvSpPr txBox="true"/>
          <p:nvPr/>
        </p:nvSpPr>
        <p:spPr>
          <a:xfrm rot="0">
            <a:off x="476818" y="3213715"/>
            <a:ext cx="7855330" cy="5341008"/>
          </a:xfrm>
          <a:prstGeom prst="rect">
            <a:avLst/>
          </a:prstGeom>
        </p:spPr>
        <p:txBody>
          <a:bodyPr anchor="t" rtlCol="false" tIns="0" lIns="0" bIns="0" rIns="0">
            <a:spAutoFit/>
          </a:bodyPr>
          <a:lstStyle/>
          <a:p>
            <a:pPr algn="l">
              <a:lnSpc>
                <a:spcPts val="3887"/>
              </a:lnSpc>
              <a:spcBef>
                <a:spcPct val="0"/>
              </a:spcBef>
            </a:pPr>
            <a:r>
              <a:rPr lang="en-US" sz="3160">
                <a:solidFill>
                  <a:srgbClr val="FFFFFF"/>
                </a:solidFill>
                <a:latin typeface="Be Vietnam"/>
                <a:ea typeface="Be Vietnam"/>
                <a:cs typeface="Be Vietnam"/>
                <a:sym typeface="Be Vietnam"/>
              </a:rPr>
              <a:t>Bài toán nhận dạng đối tượng trong thị giác máy tính là quá trình phát hiện, phân loại, và xác định các đối tượng trong hình ảnh hoặc video. Đây là một bài toán cốt lõi của trí tuệ nhân tạo và thị giác máy tính, giúp máy tính "hiểu" và "nhận biết" các đối tượng tương tự như con người.</a:t>
            </a:r>
          </a:p>
          <a:p>
            <a:pPr algn="l">
              <a:lnSpc>
                <a:spcPts val="3887"/>
              </a:lnSpc>
              <a:spcBef>
                <a:spcPct val="0"/>
              </a:spcBef>
            </a:pPr>
            <a:r>
              <a:rPr lang="en-US" sz="3160">
                <a:solidFill>
                  <a:srgbClr val="FFFFFF"/>
                </a:solidFill>
                <a:latin typeface="Be Vietnam"/>
                <a:ea typeface="Be Vietnam"/>
                <a:cs typeface="Be Vietnam"/>
                <a:sym typeface="Be Vietnam"/>
              </a:rPr>
              <a:t>Ví dụ: Trong một hình ảnh chứa nhiều loại đồ vật khác nhau như ô tô, xe máy, hoặc con người, hệ thống cần phải:</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7E8083"/>
        </a:solidFill>
      </p:bgPr>
    </p:bg>
    <p:spTree>
      <p:nvGrpSpPr>
        <p:cNvPr id="1" name=""/>
        <p:cNvGrpSpPr/>
        <p:nvPr/>
      </p:nvGrpSpPr>
      <p:grpSpPr>
        <a:xfrm>
          <a:off x="0" y="0"/>
          <a:ext cx="0" cy="0"/>
          <a:chOff x="0" y="0"/>
          <a:chExt cx="0" cy="0"/>
        </a:xfrm>
      </p:grpSpPr>
      <p:sp>
        <p:nvSpPr>
          <p:cNvPr name="Freeform 2" id="2"/>
          <p:cNvSpPr/>
          <p:nvPr/>
        </p:nvSpPr>
        <p:spPr>
          <a:xfrm flipH="false" flipV="false" rot="0">
            <a:off x="14814778" y="6512676"/>
            <a:ext cx="8765490" cy="5065179"/>
          </a:xfrm>
          <a:custGeom>
            <a:avLst/>
            <a:gdLst/>
            <a:ahLst/>
            <a:cxnLst/>
            <a:rect r="r" b="b" t="t" l="l"/>
            <a:pathLst>
              <a:path h="5065179" w="8765490">
                <a:moveTo>
                  <a:pt x="0" y="0"/>
                </a:moveTo>
                <a:lnTo>
                  <a:pt x="8765490" y="0"/>
                </a:lnTo>
                <a:lnTo>
                  <a:pt x="8765490" y="5065179"/>
                </a:lnTo>
                <a:lnTo>
                  <a:pt x="0" y="5065179"/>
                </a:lnTo>
                <a:lnTo>
                  <a:pt x="0" y="0"/>
                </a:lnTo>
                <a:close/>
              </a:path>
            </a:pathLst>
          </a:custGeom>
          <a:blipFill>
            <a:blip r:embed="rId2"/>
            <a:stretch>
              <a:fillRect l="0" t="0" r="0" b="0"/>
            </a:stretch>
          </a:blipFill>
        </p:spPr>
      </p:sp>
      <p:sp>
        <p:nvSpPr>
          <p:cNvPr name="Freeform 3" id="3"/>
          <p:cNvSpPr/>
          <p:nvPr/>
        </p:nvSpPr>
        <p:spPr>
          <a:xfrm flipH="false" flipV="false" rot="0">
            <a:off x="-1117328" y="-790402"/>
            <a:ext cx="3223648" cy="3735639"/>
          </a:xfrm>
          <a:custGeom>
            <a:avLst/>
            <a:gdLst/>
            <a:ahLst/>
            <a:cxnLst/>
            <a:rect r="r" b="b" t="t" l="l"/>
            <a:pathLst>
              <a:path h="3735639" w="3223648">
                <a:moveTo>
                  <a:pt x="0" y="0"/>
                </a:moveTo>
                <a:lnTo>
                  <a:pt x="3223648" y="0"/>
                </a:lnTo>
                <a:lnTo>
                  <a:pt x="3223648" y="3735639"/>
                </a:lnTo>
                <a:lnTo>
                  <a:pt x="0" y="3735639"/>
                </a:lnTo>
                <a:lnTo>
                  <a:pt x="0" y="0"/>
                </a:lnTo>
                <a:close/>
              </a:path>
            </a:pathLst>
          </a:custGeom>
          <a:blipFill>
            <a:blip r:embed="rId3"/>
            <a:stretch>
              <a:fillRect l="0" t="0" r="0" b="0"/>
            </a:stretch>
          </a:blipFill>
        </p:spPr>
      </p:sp>
      <p:sp>
        <p:nvSpPr>
          <p:cNvPr name="Freeform 4" id="4"/>
          <p:cNvSpPr/>
          <p:nvPr/>
        </p:nvSpPr>
        <p:spPr>
          <a:xfrm flipH="false" flipV="false" rot="122722">
            <a:off x="271786" y="612605"/>
            <a:ext cx="2476725" cy="1325983"/>
          </a:xfrm>
          <a:custGeom>
            <a:avLst/>
            <a:gdLst/>
            <a:ahLst/>
            <a:cxnLst/>
            <a:rect r="r" b="b" t="t" l="l"/>
            <a:pathLst>
              <a:path h="1325983" w="2476725">
                <a:moveTo>
                  <a:pt x="0" y="0"/>
                </a:moveTo>
                <a:lnTo>
                  <a:pt x="2476725" y="0"/>
                </a:lnTo>
                <a:lnTo>
                  <a:pt x="2476725" y="1325982"/>
                </a:lnTo>
                <a:lnTo>
                  <a:pt x="0" y="1325982"/>
                </a:lnTo>
                <a:lnTo>
                  <a:pt x="0" y="0"/>
                </a:lnTo>
                <a:close/>
              </a:path>
            </a:pathLst>
          </a:custGeom>
          <a:blipFill>
            <a:blip r:embed="rId4"/>
            <a:stretch>
              <a:fillRect l="0" t="0" r="0" b="0"/>
            </a:stretch>
          </a:blipFill>
        </p:spPr>
      </p:sp>
      <p:sp>
        <p:nvSpPr>
          <p:cNvPr name="TextBox 5" id="5"/>
          <p:cNvSpPr txBox="true"/>
          <p:nvPr/>
        </p:nvSpPr>
        <p:spPr>
          <a:xfrm rot="0">
            <a:off x="9139238" y="4652327"/>
            <a:ext cx="9525" cy="887095"/>
          </a:xfrm>
          <a:prstGeom prst="rect">
            <a:avLst/>
          </a:prstGeom>
        </p:spPr>
        <p:txBody>
          <a:bodyPr anchor="t" rtlCol="false" tIns="0" lIns="0" bIns="0" rIns="0">
            <a:spAutoFit/>
          </a:bodyPr>
          <a:lstStyle/>
          <a:p>
            <a:pPr algn="ctr">
              <a:lnSpc>
                <a:spcPts val="7279"/>
              </a:lnSpc>
            </a:pPr>
          </a:p>
        </p:txBody>
      </p:sp>
      <p:sp>
        <p:nvSpPr>
          <p:cNvPr name="TextBox 6" id="6"/>
          <p:cNvSpPr txBox="true"/>
          <p:nvPr/>
        </p:nvSpPr>
        <p:spPr>
          <a:xfrm rot="0">
            <a:off x="2007200" y="1411498"/>
            <a:ext cx="7681689" cy="570865"/>
          </a:xfrm>
          <a:prstGeom prst="rect">
            <a:avLst/>
          </a:prstGeom>
        </p:spPr>
        <p:txBody>
          <a:bodyPr anchor="t" rtlCol="false" tIns="0" lIns="0" bIns="0" rIns="0">
            <a:spAutoFit/>
          </a:bodyPr>
          <a:lstStyle/>
          <a:p>
            <a:pPr algn="ctr">
              <a:lnSpc>
                <a:spcPts val="4759"/>
              </a:lnSpc>
            </a:pPr>
            <a:r>
              <a:rPr lang="en-US" sz="3399">
                <a:solidFill>
                  <a:srgbClr val="000000"/>
                </a:solidFill>
                <a:latin typeface="Be Vietnam"/>
                <a:ea typeface="Be Vietnam"/>
                <a:cs typeface="Be Vietnam"/>
                <a:sym typeface="Be Vietnam"/>
              </a:rPr>
              <a:t>2. Vấn đề cần giải quyết của bài toán </a:t>
            </a:r>
          </a:p>
        </p:txBody>
      </p:sp>
      <p:sp>
        <p:nvSpPr>
          <p:cNvPr name="TextBox 7" id="7"/>
          <p:cNvSpPr txBox="true"/>
          <p:nvPr/>
        </p:nvSpPr>
        <p:spPr>
          <a:xfrm rot="0">
            <a:off x="2195728" y="2517755"/>
            <a:ext cx="2846338" cy="427482"/>
          </a:xfrm>
          <a:prstGeom prst="rect">
            <a:avLst/>
          </a:prstGeom>
        </p:spPr>
        <p:txBody>
          <a:bodyPr anchor="t" rtlCol="false" tIns="0" lIns="0" bIns="0" rIns="0">
            <a:spAutoFit/>
          </a:bodyPr>
          <a:lstStyle/>
          <a:p>
            <a:pPr algn="ctr">
              <a:lnSpc>
                <a:spcPts val="3443"/>
              </a:lnSpc>
              <a:spcBef>
                <a:spcPct val="0"/>
              </a:spcBef>
            </a:pPr>
            <a:r>
              <a:rPr lang="en-US" sz="2799">
                <a:solidFill>
                  <a:srgbClr val="000000"/>
                </a:solidFill>
                <a:latin typeface="Be Vietnam"/>
                <a:ea typeface="Be Vietnam"/>
                <a:cs typeface="Be Vietnam"/>
                <a:sym typeface="Be Vietnam"/>
              </a:rPr>
              <a:t>Thu thập dữ liệu:</a:t>
            </a:r>
          </a:p>
        </p:txBody>
      </p:sp>
      <p:sp>
        <p:nvSpPr>
          <p:cNvPr name="TextBox 8" id="8"/>
          <p:cNvSpPr txBox="true"/>
          <p:nvPr/>
        </p:nvSpPr>
        <p:spPr>
          <a:xfrm rot="0">
            <a:off x="2114282" y="3478637"/>
            <a:ext cx="3009230" cy="427482"/>
          </a:xfrm>
          <a:prstGeom prst="rect">
            <a:avLst/>
          </a:prstGeom>
        </p:spPr>
        <p:txBody>
          <a:bodyPr anchor="t" rtlCol="false" tIns="0" lIns="0" bIns="0" rIns="0">
            <a:spAutoFit/>
          </a:bodyPr>
          <a:lstStyle/>
          <a:p>
            <a:pPr algn="ctr">
              <a:lnSpc>
                <a:spcPts val="3443"/>
              </a:lnSpc>
              <a:spcBef>
                <a:spcPct val="0"/>
              </a:spcBef>
            </a:pPr>
            <a:r>
              <a:rPr lang="en-US" sz="2799">
                <a:solidFill>
                  <a:srgbClr val="000000"/>
                </a:solidFill>
                <a:latin typeface="Be Vietnam"/>
                <a:ea typeface="Be Vietnam"/>
                <a:cs typeface="Be Vietnam"/>
                <a:sym typeface="Be Vietnam"/>
              </a:rPr>
              <a:t> Tiền xử lý dữ liệu:</a:t>
            </a:r>
          </a:p>
        </p:txBody>
      </p:sp>
      <p:sp>
        <p:nvSpPr>
          <p:cNvPr name="TextBox 9" id="9"/>
          <p:cNvSpPr txBox="true"/>
          <p:nvPr/>
        </p:nvSpPr>
        <p:spPr>
          <a:xfrm rot="0">
            <a:off x="2177497" y="4439519"/>
            <a:ext cx="3533998" cy="427482"/>
          </a:xfrm>
          <a:prstGeom prst="rect">
            <a:avLst/>
          </a:prstGeom>
        </p:spPr>
        <p:txBody>
          <a:bodyPr anchor="t" rtlCol="false" tIns="0" lIns="0" bIns="0" rIns="0">
            <a:spAutoFit/>
          </a:bodyPr>
          <a:lstStyle/>
          <a:p>
            <a:pPr algn="ctr">
              <a:lnSpc>
                <a:spcPts val="3443"/>
              </a:lnSpc>
              <a:spcBef>
                <a:spcPct val="0"/>
              </a:spcBef>
            </a:pPr>
            <a:r>
              <a:rPr lang="en-US" sz="2799">
                <a:solidFill>
                  <a:srgbClr val="000000"/>
                </a:solidFill>
                <a:latin typeface="Be Vietnam"/>
                <a:ea typeface="Be Vietnam"/>
                <a:cs typeface="Be Vietnam"/>
                <a:sym typeface="Be Vietnam"/>
              </a:rPr>
              <a:t>Trích xuất đặc trưng:</a:t>
            </a:r>
          </a:p>
        </p:txBody>
      </p:sp>
      <p:sp>
        <p:nvSpPr>
          <p:cNvPr name="TextBox 10" id="10"/>
          <p:cNvSpPr txBox="true"/>
          <p:nvPr/>
        </p:nvSpPr>
        <p:spPr>
          <a:xfrm rot="0">
            <a:off x="2189998" y="5529898"/>
            <a:ext cx="3398937" cy="427482"/>
          </a:xfrm>
          <a:prstGeom prst="rect">
            <a:avLst/>
          </a:prstGeom>
        </p:spPr>
        <p:txBody>
          <a:bodyPr anchor="t" rtlCol="false" tIns="0" lIns="0" bIns="0" rIns="0">
            <a:spAutoFit/>
          </a:bodyPr>
          <a:lstStyle/>
          <a:p>
            <a:pPr algn="ctr">
              <a:lnSpc>
                <a:spcPts val="3443"/>
              </a:lnSpc>
              <a:spcBef>
                <a:spcPct val="0"/>
              </a:spcBef>
            </a:pPr>
            <a:r>
              <a:rPr lang="en-US" sz="2799">
                <a:solidFill>
                  <a:srgbClr val="000000"/>
                </a:solidFill>
                <a:latin typeface="Be Vietnam"/>
                <a:ea typeface="Be Vietnam"/>
                <a:cs typeface="Be Vietnam"/>
                <a:sym typeface="Be Vietnam"/>
              </a:rPr>
              <a:t>Phát hiện đối tượng:</a:t>
            </a:r>
          </a:p>
        </p:txBody>
      </p:sp>
      <p:sp>
        <p:nvSpPr>
          <p:cNvPr name="TextBox 11" id="11"/>
          <p:cNvSpPr txBox="true"/>
          <p:nvPr/>
        </p:nvSpPr>
        <p:spPr>
          <a:xfrm rot="0">
            <a:off x="10063577" y="2726733"/>
            <a:ext cx="3377952" cy="427482"/>
          </a:xfrm>
          <a:prstGeom prst="rect">
            <a:avLst/>
          </a:prstGeom>
        </p:spPr>
        <p:txBody>
          <a:bodyPr anchor="t" rtlCol="false" tIns="0" lIns="0" bIns="0" rIns="0">
            <a:spAutoFit/>
          </a:bodyPr>
          <a:lstStyle/>
          <a:p>
            <a:pPr algn="ctr">
              <a:lnSpc>
                <a:spcPts val="3443"/>
              </a:lnSpc>
              <a:spcBef>
                <a:spcPct val="0"/>
              </a:spcBef>
            </a:pPr>
            <a:r>
              <a:rPr lang="en-US" sz="2799">
                <a:solidFill>
                  <a:srgbClr val="000000"/>
                </a:solidFill>
                <a:latin typeface="Be Vietnam"/>
                <a:ea typeface="Be Vietnam"/>
                <a:cs typeface="Be Vietnam"/>
                <a:sym typeface="Be Vietnam"/>
              </a:rPr>
              <a:t>Phân loại đối tượng:</a:t>
            </a:r>
          </a:p>
        </p:txBody>
      </p:sp>
      <p:sp>
        <p:nvSpPr>
          <p:cNvPr name="TextBox 12" id="12"/>
          <p:cNvSpPr txBox="true"/>
          <p:nvPr/>
        </p:nvSpPr>
        <p:spPr>
          <a:xfrm rot="0">
            <a:off x="10105881" y="3687615"/>
            <a:ext cx="1659806" cy="427482"/>
          </a:xfrm>
          <a:prstGeom prst="rect">
            <a:avLst/>
          </a:prstGeom>
        </p:spPr>
        <p:txBody>
          <a:bodyPr anchor="t" rtlCol="false" tIns="0" lIns="0" bIns="0" rIns="0">
            <a:spAutoFit/>
          </a:bodyPr>
          <a:lstStyle/>
          <a:p>
            <a:pPr algn="ctr">
              <a:lnSpc>
                <a:spcPts val="3443"/>
              </a:lnSpc>
              <a:spcBef>
                <a:spcPct val="0"/>
              </a:spcBef>
            </a:pPr>
            <a:r>
              <a:rPr lang="en-US" sz="2799">
                <a:solidFill>
                  <a:srgbClr val="000000"/>
                </a:solidFill>
                <a:latin typeface="Be Vietnam"/>
                <a:ea typeface="Be Vietnam"/>
                <a:cs typeface="Be Vietnam"/>
                <a:sym typeface="Be Vietnam"/>
              </a:rPr>
              <a:t>Hậu xử lý:</a:t>
            </a:r>
          </a:p>
        </p:txBody>
      </p:sp>
      <p:sp>
        <p:nvSpPr>
          <p:cNvPr name="TextBox 13" id="13"/>
          <p:cNvSpPr txBox="true"/>
          <p:nvPr/>
        </p:nvSpPr>
        <p:spPr>
          <a:xfrm rot="0">
            <a:off x="9889001" y="4648497"/>
            <a:ext cx="3083496" cy="427482"/>
          </a:xfrm>
          <a:prstGeom prst="rect">
            <a:avLst/>
          </a:prstGeom>
        </p:spPr>
        <p:txBody>
          <a:bodyPr anchor="t" rtlCol="false" tIns="0" lIns="0" bIns="0" rIns="0">
            <a:spAutoFit/>
          </a:bodyPr>
          <a:lstStyle/>
          <a:p>
            <a:pPr algn="ctr">
              <a:lnSpc>
                <a:spcPts val="3443"/>
              </a:lnSpc>
              <a:spcBef>
                <a:spcPct val="0"/>
              </a:spcBef>
            </a:pPr>
            <a:r>
              <a:rPr lang="en-US" sz="2799">
                <a:solidFill>
                  <a:srgbClr val="000000"/>
                </a:solidFill>
                <a:latin typeface="Be Vietnam"/>
                <a:ea typeface="Be Vietnam"/>
                <a:cs typeface="Be Vietnam"/>
                <a:sym typeface="Be Vietnam"/>
              </a:rPr>
              <a:t>Đánh giá mô hình:</a:t>
            </a:r>
          </a:p>
        </p:txBody>
      </p:sp>
      <p:sp>
        <p:nvSpPr>
          <p:cNvPr name="TextBox 14" id="14"/>
          <p:cNvSpPr txBox="true"/>
          <p:nvPr/>
        </p:nvSpPr>
        <p:spPr>
          <a:xfrm rot="0">
            <a:off x="9426034" y="5738876"/>
            <a:ext cx="4009430" cy="427482"/>
          </a:xfrm>
          <a:prstGeom prst="rect">
            <a:avLst/>
          </a:prstGeom>
        </p:spPr>
        <p:txBody>
          <a:bodyPr anchor="t" rtlCol="false" tIns="0" lIns="0" bIns="0" rIns="0">
            <a:spAutoFit/>
          </a:bodyPr>
          <a:lstStyle/>
          <a:p>
            <a:pPr algn="ctr">
              <a:lnSpc>
                <a:spcPts val="3443"/>
              </a:lnSpc>
              <a:spcBef>
                <a:spcPct val="0"/>
              </a:spcBef>
            </a:pPr>
            <a:r>
              <a:rPr lang="en-US" sz="2799">
                <a:solidFill>
                  <a:srgbClr val="000000"/>
                </a:solidFill>
                <a:latin typeface="Be Vietnam"/>
                <a:ea typeface="Be Vietnam"/>
                <a:cs typeface="Be Vietnam"/>
                <a:sym typeface="Be Vietnam"/>
              </a:rPr>
              <a:t>Tối ưu hóa và triển khai:</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Freeform 2" id="2"/>
          <p:cNvSpPr/>
          <p:nvPr/>
        </p:nvSpPr>
        <p:spPr>
          <a:xfrm flipH="false" flipV="false" rot="0">
            <a:off x="12610265" y="5517652"/>
            <a:ext cx="2037234" cy="1468147"/>
          </a:xfrm>
          <a:custGeom>
            <a:avLst/>
            <a:gdLst/>
            <a:ahLst/>
            <a:cxnLst/>
            <a:rect r="r" b="b" t="t" l="l"/>
            <a:pathLst>
              <a:path h="1468147" w="2037234">
                <a:moveTo>
                  <a:pt x="0" y="0"/>
                </a:moveTo>
                <a:lnTo>
                  <a:pt x="2037234" y="0"/>
                </a:lnTo>
                <a:lnTo>
                  <a:pt x="2037234" y="1468148"/>
                </a:lnTo>
                <a:lnTo>
                  <a:pt x="0" y="1468148"/>
                </a:lnTo>
                <a:lnTo>
                  <a:pt x="0" y="0"/>
                </a:lnTo>
                <a:close/>
              </a:path>
            </a:pathLst>
          </a:custGeom>
          <a:blipFill>
            <a:blip r:embed="rId2"/>
            <a:stretch>
              <a:fillRect l="0" t="0" r="0" b="0"/>
            </a:stretch>
          </a:blipFill>
        </p:spPr>
      </p:sp>
      <p:sp>
        <p:nvSpPr>
          <p:cNvPr name="Freeform 3" id="3"/>
          <p:cNvSpPr/>
          <p:nvPr/>
        </p:nvSpPr>
        <p:spPr>
          <a:xfrm flipH="false" flipV="false" rot="0">
            <a:off x="8063314" y="2611755"/>
            <a:ext cx="10677475" cy="6201566"/>
          </a:xfrm>
          <a:custGeom>
            <a:avLst/>
            <a:gdLst/>
            <a:ahLst/>
            <a:cxnLst/>
            <a:rect r="r" b="b" t="t" l="l"/>
            <a:pathLst>
              <a:path h="6201566" w="10677475">
                <a:moveTo>
                  <a:pt x="0" y="0"/>
                </a:moveTo>
                <a:lnTo>
                  <a:pt x="10677475" y="0"/>
                </a:lnTo>
                <a:lnTo>
                  <a:pt x="10677475" y="6201566"/>
                </a:lnTo>
                <a:lnTo>
                  <a:pt x="0" y="6201566"/>
                </a:lnTo>
                <a:lnTo>
                  <a:pt x="0" y="0"/>
                </a:lnTo>
                <a:close/>
              </a:path>
            </a:pathLst>
          </a:custGeom>
          <a:blipFill>
            <a:blip r:embed="rId3"/>
            <a:stretch>
              <a:fillRect l="-5842" t="0" r="0" b="0"/>
            </a:stretch>
          </a:blipFill>
        </p:spPr>
      </p:sp>
      <p:sp>
        <p:nvSpPr>
          <p:cNvPr name="TextBox 4" id="4"/>
          <p:cNvSpPr txBox="true"/>
          <p:nvPr/>
        </p:nvSpPr>
        <p:spPr>
          <a:xfrm rot="0">
            <a:off x="1860761" y="933450"/>
            <a:ext cx="14566478" cy="821055"/>
          </a:xfrm>
          <a:prstGeom prst="rect">
            <a:avLst/>
          </a:prstGeom>
        </p:spPr>
        <p:txBody>
          <a:bodyPr anchor="t" rtlCol="false" tIns="0" lIns="0" bIns="0" rIns="0">
            <a:spAutoFit/>
          </a:bodyPr>
          <a:lstStyle/>
          <a:p>
            <a:pPr algn="ctr">
              <a:lnSpc>
                <a:spcPts val="6719"/>
              </a:lnSpc>
            </a:pPr>
            <a:r>
              <a:rPr lang="en-US" sz="4800" b="true">
                <a:solidFill>
                  <a:srgbClr val="000000"/>
                </a:solidFill>
                <a:latin typeface="Be Vietnam Ultra-Bold"/>
                <a:ea typeface="Be Vietnam Ultra-Bold"/>
                <a:cs typeface="Be Vietnam Ultra-Bold"/>
                <a:sym typeface="Be Vietnam Ultra-Bold"/>
              </a:rPr>
              <a:t>ỨNG DỤNG CỦA BÀI TOÁN NHẬN DẠNG ĐỐI TƯỢNG </a:t>
            </a:r>
          </a:p>
        </p:txBody>
      </p:sp>
      <p:sp>
        <p:nvSpPr>
          <p:cNvPr name="TextBox 5" id="5"/>
          <p:cNvSpPr txBox="true"/>
          <p:nvPr/>
        </p:nvSpPr>
        <p:spPr>
          <a:xfrm rot="0">
            <a:off x="171327" y="2844878"/>
            <a:ext cx="7636802" cy="6173309"/>
          </a:xfrm>
          <a:prstGeom prst="rect">
            <a:avLst/>
          </a:prstGeom>
        </p:spPr>
        <p:txBody>
          <a:bodyPr anchor="t" rtlCol="false" tIns="0" lIns="0" bIns="0" rIns="0">
            <a:spAutoFit/>
          </a:bodyPr>
          <a:lstStyle/>
          <a:p>
            <a:pPr algn="l">
              <a:lnSpc>
                <a:spcPts val="2716"/>
              </a:lnSpc>
              <a:spcBef>
                <a:spcPct val="0"/>
              </a:spcBef>
            </a:pPr>
            <a:r>
              <a:rPr lang="en-US" sz="2208">
                <a:solidFill>
                  <a:srgbClr val="000000"/>
                </a:solidFill>
                <a:latin typeface="Be Vietnam"/>
                <a:ea typeface="Be Vietnam"/>
                <a:cs typeface="Be Vietnam"/>
                <a:sym typeface="Be Vietnam"/>
              </a:rPr>
              <a:t>Nhận dạng đối tượng có vai trò quan trọng trong nhiều lĩnh vực, bao gồm:</a:t>
            </a:r>
          </a:p>
          <a:p>
            <a:pPr algn="l">
              <a:lnSpc>
                <a:spcPts val="2716"/>
              </a:lnSpc>
              <a:spcBef>
                <a:spcPct val="0"/>
              </a:spcBef>
            </a:pPr>
            <a:r>
              <a:rPr lang="en-US" sz="2208">
                <a:solidFill>
                  <a:srgbClr val="000000"/>
                </a:solidFill>
                <a:latin typeface="Be Vietnam"/>
                <a:ea typeface="Be Vietnam"/>
                <a:cs typeface="Be Vietnam"/>
                <a:sym typeface="Be Vietnam"/>
              </a:rPr>
              <a:t>● Giám sát an ninh:</a:t>
            </a:r>
          </a:p>
          <a:p>
            <a:pPr algn="l">
              <a:lnSpc>
                <a:spcPts val="2716"/>
              </a:lnSpc>
              <a:spcBef>
                <a:spcPct val="0"/>
              </a:spcBef>
            </a:pPr>
            <a:r>
              <a:rPr lang="en-US" sz="2208">
                <a:solidFill>
                  <a:srgbClr val="000000"/>
                </a:solidFill>
                <a:latin typeface="Be Vietnam"/>
                <a:ea typeface="Be Vietnam"/>
                <a:cs typeface="Be Vietnam"/>
                <a:sym typeface="Be Vietnam"/>
              </a:rPr>
              <a:t>○ Nhận diện khuôn mặt trong hệ thống camera an ninh.</a:t>
            </a:r>
          </a:p>
          <a:p>
            <a:pPr algn="l">
              <a:lnSpc>
                <a:spcPts val="2716"/>
              </a:lnSpc>
              <a:spcBef>
                <a:spcPct val="0"/>
              </a:spcBef>
            </a:pPr>
            <a:r>
              <a:rPr lang="en-US" sz="2208">
                <a:solidFill>
                  <a:srgbClr val="000000"/>
                </a:solidFill>
                <a:latin typeface="Be Vietnam"/>
                <a:ea typeface="Be Vietnam"/>
                <a:cs typeface="Be Vietnam"/>
                <a:sym typeface="Be Vietnam"/>
              </a:rPr>
              <a:t>○ Phát hiện các hành vi bất thường hoặc đối tượng nguy hiểm.</a:t>
            </a:r>
          </a:p>
          <a:p>
            <a:pPr algn="l">
              <a:lnSpc>
                <a:spcPts val="2716"/>
              </a:lnSpc>
              <a:spcBef>
                <a:spcPct val="0"/>
              </a:spcBef>
            </a:pPr>
            <a:r>
              <a:rPr lang="en-US" sz="2208">
                <a:solidFill>
                  <a:srgbClr val="000000"/>
                </a:solidFill>
                <a:latin typeface="Be Vietnam"/>
                <a:ea typeface="Be Vietnam"/>
                <a:cs typeface="Be Vietnam"/>
                <a:sym typeface="Be Vietnam"/>
              </a:rPr>
              <a:t>● Y tế:</a:t>
            </a:r>
          </a:p>
          <a:p>
            <a:pPr algn="l">
              <a:lnSpc>
                <a:spcPts val="2716"/>
              </a:lnSpc>
              <a:spcBef>
                <a:spcPct val="0"/>
              </a:spcBef>
            </a:pPr>
            <a:r>
              <a:rPr lang="en-US" sz="2208">
                <a:solidFill>
                  <a:srgbClr val="000000"/>
                </a:solidFill>
                <a:latin typeface="Be Vietnam"/>
                <a:ea typeface="Be Vietnam"/>
                <a:cs typeface="Be Vietnam"/>
                <a:sym typeface="Be Vietnam"/>
              </a:rPr>
              <a:t>Phát hiện bệnh lý từ ảnh y khoa, như khối u trong X-quang hoặc CT.</a:t>
            </a:r>
          </a:p>
          <a:p>
            <a:pPr algn="l">
              <a:lnSpc>
                <a:spcPts val="2716"/>
              </a:lnSpc>
              <a:spcBef>
                <a:spcPct val="0"/>
              </a:spcBef>
            </a:pPr>
            <a:r>
              <a:rPr lang="en-US" sz="2208">
                <a:solidFill>
                  <a:srgbClr val="000000"/>
                </a:solidFill>
                <a:latin typeface="Be Vietnam"/>
                <a:ea typeface="Be Vietnam"/>
                <a:cs typeface="Be Vietnam"/>
                <a:sym typeface="Be Vietnam"/>
              </a:rPr>
              <a:t>● Xe tự lái:</a:t>
            </a:r>
          </a:p>
          <a:p>
            <a:pPr algn="l">
              <a:lnSpc>
                <a:spcPts val="2716"/>
              </a:lnSpc>
              <a:spcBef>
                <a:spcPct val="0"/>
              </a:spcBef>
            </a:pPr>
            <a:r>
              <a:rPr lang="en-US" sz="2208">
                <a:solidFill>
                  <a:srgbClr val="000000"/>
                </a:solidFill>
                <a:latin typeface="Be Vietnam"/>
                <a:ea typeface="Be Vietnam"/>
                <a:cs typeface="Be Vietnam"/>
                <a:sym typeface="Be Vietnam"/>
              </a:rPr>
              <a:t>Phát hiện và theo dõi người đi bộ, phương tiện giao thông, biển báo.</a:t>
            </a:r>
          </a:p>
          <a:p>
            <a:pPr algn="l">
              <a:lnSpc>
                <a:spcPts val="2716"/>
              </a:lnSpc>
              <a:spcBef>
                <a:spcPct val="0"/>
              </a:spcBef>
            </a:pPr>
            <a:r>
              <a:rPr lang="en-US" sz="2208">
                <a:solidFill>
                  <a:srgbClr val="000000"/>
                </a:solidFill>
                <a:latin typeface="Be Vietnam"/>
                <a:ea typeface="Be Vietnam"/>
                <a:cs typeface="Be Vietnam"/>
                <a:sym typeface="Be Vietnam"/>
              </a:rPr>
              <a:t>● Thương mại điện tử:</a:t>
            </a:r>
          </a:p>
          <a:p>
            <a:pPr algn="l">
              <a:lnSpc>
                <a:spcPts val="2716"/>
              </a:lnSpc>
              <a:spcBef>
                <a:spcPct val="0"/>
              </a:spcBef>
            </a:pPr>
            <a:r>
              <a:rPr lang="en-US" sz="2208">
                <a:solidFill>
                  <a:srgbClr val="000000"/>
                </a:solidFill>
                <a:latin typeface="Be Vietnam"/>
                <a:ea typeface="Be Vietnam"/>
                <a:cs typeface="Be Vietnam"/>
                <a:sym typeface="Be Vietnam"/>
              </a:rPr>
              <a:t>Tìm kiếm sản phẩm tương tự bằng hình ảnh (Image Search).</a:t>
            </a:r>
          </a:p>
          <a:p>
            <a:pPr algn="l">
              <a:lnSpc>
                <a:spcPts val="2716"/>
              </a:lnSpc>
              <a:spcBef>
                <a:spcPct val="0"/>
              </a:spcBef>
            </a:pPr>
            <a:r>
              <a:rPr lang="en-US" sz="2208">
                <a:solidFill>
                  <a:srgbClr val="000000"/>
                </a:solidFill>
                <a:latin typeface="Be Vietnam"/>
                <a:ea typeface="Be Vietnam"/>
                <a:cs typeface="Be Vietnam"/>
                <a:sym typeface="Be Vietnam"/>
              </a:rPr>
              <a:t>● Giải trí và truyền thông:</a:t>
            </a:r>
          </a:p>
          <a:p>
            <a:pPr algn="l">
              <a:lnSpc>
                <a:spcPts val="2716"/>
              </a:lnSpc>
              <a:spcBef>
                <a:spcPct val="0"/>
              </a:spcBef>
            </a:pPr>
            <a:r>
              <a:rPr lang="en-US" sz="2208">
                <a:solidFill>
                  <a:srgbClr val="000000"/>
                </a:solidFill>
                <a:latin typeface="Be Vietnam"/>
                <a:ea typeface="Be Vietnam"/>
                <a:cs typeface="Be Vietnam"/>
                <a:sym typeface="Be Vietnam"/>
              </a:rPr>
              <a:t>Ứng dụng trong nhận diện biểu cảm khuôn mặt hoặc hiệu ứng thực tế ảo (AR).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432890">
            <a:off x="15946219" y="1449654"/>
            <a:ext cx="1525575" cy="1332871"/>
          </a:xfrm>
          <a:custGeom>
            <a:avLst/>
            <a:gdLst/>
            <a:ahLst/>
            <a:cxnLst/>
            <a:rect r="r" b="b" t="t" l="l"/>
            <a:pathLst>
              <a:path h="1332871" w="1525575">
                <a:moveTo>
                  <a:pt x="0" y="0"/>
                </a:moveTo>
                <a:lnTo>
                  <a:pt x="1525575" y="0"/>
                </a:lnTo>
                <a:lnTo>
                  <a:pt x="1525575" y="1332871"/>
                </a:lnTo>
                <a:lnTo>
                  <a:pt x="0" y="1332871"/>
                </a:lnTo>
                <a:lnTo>
                  <a:pt x="0" y="0"/>
                </a:lnTo>
                <a:close/>
              </a:path>
            </a:pathLst>
          </a:custGeom>
          <a:blipFill>
            <a:blip r:embed="rId2"/>
            <a:stretch>
              <a:fillRect l="0" t="0" r="0" b="0"/>
            </a:stretch>
          </a:blipFill>
        </p:spPr>
      </p:sp>
      <p:sp>
        <p:nvSpPr>
          <p:cNvPr name="Freeform 3" id="3"/>
          <p:cNvSpPr/>
          <p:nvPr/>
        </p:nvSpPr>
        <p:spPr>
          <a:xfrm flipH="false" flipV="false" rot="0">
            <a:off x="10133679" y="9448445"/>
            <a:ext cx="2304999" cy="1234044"/>
          </a:xfrm>
          <a:custGeom>
            <a:avLst/>
            <a:gdLst/>
            <a:ahLst/>
            <a:cxnLst/>
            <a:rect r="r" b="b" t="t" l="l"/>
            <a:pathLst>
              <a:path h="1234044" w="2304999">
                <a:moveTo>
                  <a:pt x="0" y="0"/>
                </a:moveTo>
                <a:lnTo>
                  <a:pt x="2304999" y="0"/>
                </a:lnTo>
                <a:lnTo>
                  <a:pt x="2304999" y="1234045"/>
                </a:lnTo>
                <a:lnTo>
                  <a:pt x="0" y="1234045"/>
                </a:lnTo>
                <a:lnTo>
                  <a:pt x="0" y="0"/>
                </a:lnTo>
                <a:close/>
              </a:path>
            </a:pathLst>
          </a:custGeom>
          <a:blipFill>
            <a:blip r:embed="rId3"/>
            <a:stretch>
              <a:fillRect l="0" t="0" r="0" b="0"/>
            </a:stretch>
          </a:blipFill>
        </p:spPr>
      </p:sp>
      <p:sp>
        <p:nvSpPr>
          <p:cNvPr name="Freeform 4" id="4"/>
          <p:cNvSpPr/>
          <p:nvPr/>
        </p:nvSpPr>
        <p:spPr>
          <a:xfrm flipH="false" flipV="false" rot="0">
            <a:off x="4882095" y="-744854"/>
            <a:ext cx="2037234" cy="1468147"/>
          </a:xfrm>
          <a:custGeom>
            <a:avLst/>
            <a:gdLst/>
            <a:ahLst/>
            <a:cxnLst/>
            <a:rect r="r" b="b" t="t" l="l"/>
            <a:pathLst>
              <a:path h="1468147" w="2037234">
                <a:moveTo>
                  <a:pt x="0" y="0"/>
                </a:moveTo>
                <a:lnTo>
                  <a:pt x="2037234" y="0"/>
                </a:lnTo>
                <a:lnTo>
                  <a:pt x="2037234" y="1468147"/>
                </a:lnTo>
                <a:lnTo>
                  <a:pt x="0" y="1468147"/>
                </a:lnTo>
                <a:lnTo>
                  <a:pt x="0" y="0"/>
                </a:lnTo>
                <a:close/>
              </a:path>
            </a:pathLst>
          </a:custGeom>
          <a:blipFill>
            <a:blip r:embed="rId4"/>
            <a:stretch>
              <a:fillRect l="0" t="0" r="0" b="0"/>
            </a:stretch>
          </a:blipFill>
        </p:spPr>
      </p:sp>
      <p:sp>
        <p:nvSpPr>
          <p:cNvPr name="Freeform 5" id="5"/>
          <p:cNvSpPr/>
          <p:nvPr/>
        </p:nvSpPr>
        <p:spPr>
          <a:xfrm flipH="false" flipV="false" rot="-2846079">
            <a:off x="16243832" y="8175576"/>
            <a:ext cx="930350" cy="882971"/>
          </a:xfrm>
          <a:custGeom>
            <a:avLst/>
            <a:gdLst/>
            <a:ahLst/>
            <a:cxnLst/>
            <a:rect r="r" b="b" t="t" l="l"/>
            <a:pathLst>
              <a:path h="882971" w="930350">
                <a:moveTo>
                  <a:pt x="0" y="0"/>
                </a:moveTo>
                <a:lnTo>
                  <a:pt x="930349" y="0"/>
                </a:lnTo>
                <a:lnTo>
                  <a:pt x="930349" y="882971"/>
                </a:lnTo>
                <a:lnTo>
                  <a:pt x="0" y="882971"/>
                </a:lnTo>
                <a:lnTo>
                  <a:pt x="0" y="0"/>
                </a:lnTo>
                <a:close/>
              </a:path>
            </a:pathLst>
          </a:custGeom>
          <a:blipFill>
            <a:blip r:embed="rId5"/>
            <a:stretch>
              <a:fillRect l="0" t="0" r="0" b="0"/>
            </a:stretch>
          </a:blipFill>
        </p:spPr>
      </p:sp>
      <p:sp>
        <p:nvSpPr>
          <p:cNvPr name="Freeform 6" id="6"/>
          <p:cNvSpPr/>
          <p:nvPr/>
        </p:nvSpPr>
        <p:spPr>
          <a:xfrm flipH="false" flipV="false" rot="0">
            <a:off x="8337541" y="3034280"/>
            <a:ext cx="3592277" cy="2532261"/>
          </a:xfrm>
          <a:custGeom>
            <a:avLst/>
            <a:gdLst/>
            <a:ahLst/>
            <a:cxnLst/>
            <a:rect r="r" b="b" t="t" l="l"/>
            <a:pathLst>
              <a:path h="2532261" w="3592277">
                <a:moveTo>
                  <a:pt x="0" y="0"/>
                </a:moveTo>
                <a:lnTo>
                  <a:pt x="3592277" y="0"/>
                </a:lnTo>
                <a:lnTo>
                  <a:pt x="3592277" y="2532260"/>
                </a:lnTo>
                <a:lnTo>
                  <a:pt x="0" y="2532260"/>
                </a:lnTo>
                <a:lnTo>
                  <a:pt x="0" y="0"/>
                </a:lnTo>
                <a:close/>
              </a:path>
            </a:pathLst>
          </a:custGeom>
          <a:blipFill>
            <a:blip r:embed="rId6"/>
            <a:stretch>
              <a:fillRect l="0" t="0" r="0" b="0"/>
            </a:stretch>
          </a:blipFill>
        </p:spPr>
      </p:sp>
      <p:sp>
        <p:nvSpPr>
          <p:cNvPr name="Freeform 7" id="7"/>
          <p:cNvSpPr/>
          <p:nvPr/>
        </p:nvSpPr>
        <p:spPr>
          <a:xfrm flipH="false" flipV="false" rot="0">
            <a:off x="12345216" y="3034280"/>
            <a:ext cx="5331076" cy="2532261"/>
          </a:xfrm>
          <a:custGeom>
            <a:avLst/>
            <a:gdLst/>
            <a:ahLst/>
            <a:cxnLst/>
            <a:rect r="r" b="b" t="t" l="l"/>
            <a:pathLst>
              <a:path h="2532261" w="5331076">
                <a:moveTo>
                  <a:pt x="0" y="0"/>
                </a:moveTo>
                <a:lnTo>
                  <a:pt x="5331076" y="0"/>
                </a:lnTo>
                <a:lnTo>
                  <a:pt x="5331076" y="2532260"/>
                </a:lnTo>
                <a:lnTo>
                  <a:pt x="0" y="2532260"/>
                </a:lnTo>
                <a:lnTo>
                  <a:pt x="0" y="0"/>
                </a:lnTo>
                <a:close/>
              </a:path>
            </a:pathLst>
          </a:custGeom>
          <a:blipFill>
            <a:blip r:embed="rId7"/>
            <a:stretch>
              <a:fillRect l="0" t="0" r="0" b="0"/>
            </a:stretch>
          </a:blipFill>
        </p:spPr>
      </p:sp>
      <p:sp>
        <p:nvSpPr>
          <p:cNvPr name="Freeform 8" id="8"/>
          <p:cNvSpPr/>
          <p:nvPr/>
        </p:nvSpPr>
        <p:spPr>
          <a:xfrm flipH="false" flipV="false" rot="0">
            <a:off x="12249221" y="5890390"/>
            <a:ext cx="5992441" cy="2381995"/>
          </a:xfrm>
          <a:custGeom>
            <a:avLst/>
            <a:gdLst/>
            <a:ahLst/>
            <a:cxnLst/>
            <a:rect r="r" b="b" t="t" l="l"/>
            <a:pathLst>
              <a:path h="2381995" w="5992441">
                <a:moveTo>
                  <a:pt x="0" y="0"/>
                </a:moveTo>
                <a:lnTo>
                  <a:pt x="5992441" y="0"/>
                </a:lnTo>
                <a:lnTo>
                  <a:pt x="5992441" y="2381996"/>
                </a:lnTo>
                <a:lnTo>
                  <a:pt x="0" y="2381996"/>
                </a:lnTo>
                <a:lnTo>
                  <a:pt x="0" y="0"/>
                </a:lnTo>
                <a:close/>
              </a:path>
            </a:pathLst>
          </a:custGeom>
          <a:blipFill>
            <a:blip r:embed="rId8"/>
            <a:stretch>
              <a:fillRect l="0" t="0" r="0" b="0"/>
            </a:stretch>
          </a:blipFill>
        </p:spPr>
      </p:sp>
      <p:sp>
        <p:nvSpPr>
          <p:cNvPr name="Freeform 9" id="9"/>
          <p:cNvSpPr/>
          <p:nvPr/>
        </p:nvSpPr>
        <p:spPr>
          <a:xfrm flipH="false" flipV="false" rot="0">
            <a:off x="6919329" y="5890390"/>
            <a:ext cx="5187963" cy="2263249"/>
          </a:xfrm>
          <a:custGeom>
            <a:avLst/>
            <a:gdLst/>
            <a:ahLst/>
            <a:cxnLst/>
            <a:rect r="r" b="b" t="t" l="l"/>
            <a:pathLst>
              <a:path h="2263249" w="5187963">
                <a:moveTo>
                  <a:pt x="0" y="0"/>
                </a:moveTo>
                <a:lnTo>
                  <a:pt x="5187963" y="0"/>
                </a:lnTo>
                <a:lnTo>
                  <a:pt x="5187963" y="2263249"/>
                </a:lnTo>
                <a:lnTo>
                  <a:pt x="0" y="2263249"/>
                </a:lnTo>
                <a:lnTo>
                  <a:pt x="0" y="0"/>
                </a:lnTo>
                <a:close/>
              </a:path>
            </a:pathLst>
          </a:custGeom>
          <a:blipFill>
            <a:blip r:embed="rId9"/>
            <a:stretch>
              <a:fillRect l="0" t="0" r="0" b="0"/>
            </a:stretch>
          </a:blipFill>
        </p:spPr>
      </p:sp>
      <p:sp>
        <p:nvSpPr>
          <p:cNvPr name="TextBox 10" id="10"/>
          <p:cNvSpPr txBox="true"/>
          <p:nvPr/>
        </p:nvSpPr>
        <p:spPr>
          <a:xfrm rot="0">
            <a:off x="1724310" y="1112175"/>
            <a:ext cx="14499134" cy="778510"/>
          </a:xfrm>
          <a:prstGeom prst="rect">
            <a:avLst/>
          </a:prstGeom>
        </p:spPr>
        <p:txBody>
          <a:bodyPr anchor="t" rtlCol="false" tIns="0" lIns="0" bIns="0" rIns="0">
            <a:spAutoFit/>
          </a:bodyPr>
          <a:lstStyle/>
          <a:p>
            <a:pPr algn="ctr">
              <a:lnSpc>
                <a:spcPts val="6439"/>
              </a:lnSpc>
            </a:pPr>
            <a:r>
              <a:rPr lang="en-US" sz="4599" b="true">
                <a:solidFill>
                  <a:srgbClr val="FFFFFF"/>
                </a:solidFill>
                <a:latin typeface="Be Vietnam Ultra-Bold"/>
                <a:ea typeface="Be Vietnam Ultra-Bold"/>
                <a:cs typeface="Be Vietnam Ultra-Bold"/>
                <a:sym typeface="Be Vietnam Ultra-Bold"/>
              </a:rPr>
              <a:t>PHƯƠNG PHÁP ÁP DỤNG CHO BÀI TOÁN NHẬN DẠNG  </a:t>
            </a:r>
          </a:p>
        </p:txBody>
      </p:sp>
      <p:sp>
        <p:nvSpPr>
          <p:cNvPr name="TextBox 11" id="11"/>
          <p:cNvSpPr txBox="true"/>
          <p:nvPr/>
        </p:nvSpPr>
        <p:spPr>
          <a:xfrm rot="0">
            <a:off x="449855" y="3176560"/>
            <a:ext cx="5222974" cy="427482"/>
          </a:xfrm>
          <a:prstGeom prst="rect">
            <a:avLst/>
          </a:prstGeom>
        </p:spPr>
        <p:txBody>
          <a:bodyPr anchor="t" rtlCol="false" tIns="0" lIns="0" bIns="0" rIns="0">
            <a:spAutoFit/>
          </a:bodyPr>
          <a:lstStyle/>
          <a:p>
            <a:pPr algn="ctr">
              <a:lnSpc>
                <a:spcPts val="3443"/>
              </a:lnSpc>
              <a:spcBef>
                <a:spcPct val="0"/>
              </a:spcBef>
            </a:pPr>
            <a:r>
              <a:rPr lang="en-US" sz="2799">
                <a:solidFill>
                  <a:srgbClr val="FFFFFF"/>
                </a:solidFill>
                <a:latin typeface="Be Vietnam"/>
                <a:ea typeface="Be Vietnam"/>
                <a:cs typeface="Be Vietnam"/>
                <a:sym typeface="Be Vietnam"/>
              </a:rPr>
              <a:t>Support Vector Machine (SVM)</a:t>
            </a:r>
          </a:p>
        </p:txBody>
      </p:sp>
      <p:sp>
        <p:nvSpPr>
          <p:cNvPr name="TextBox 12" id="12"/>
          <p:cNvSpPr txBox="true"/>
          <p:nvPr/>
        </p:nvSpPr>
        <p:spPr>
          <a:xfrm rot="0">
            <a:off x="539673" y="4528937"/>
            <a:ext cx="5679504" cy="427482"/>
          </a:xfrm>
          <a:prstGeom prst="rect">
            <a:avLst/>
          </a:prstGeom>
        </p:spPr>
        <p:txBody>
          <a:bodyPr anchor="t" rtlCol="false" tIns="0" lIns="0" bIns="0" rIns="0">
            <a:spAutoFit/>
          </a:bodyPr>
          <a:lstStyle/>
          <a:p>
            <a:pPr algn="ctr">
              <a:lnSpc>
                <a:spcPts val="3443"/>
              </a:lnSpc>
              <a:spcBef>
                <a:spcPct val="0"/>
              </a:spcBef>
            </a:pPr>
            <a:r>
              <a:rPr lang="en-US" sz="2799">
                <a:solidFill>
                  <a:srgbClr val="FFFFFF"/>
                </a:solidFill>
                <a:latin typeface="Be Vietnam"/>
                <a:ea typeface="Be Vietnam"/>
                <a:cs typeface="Be Vietnam"/>
                <a:sym typeface="Be Vietnam"/>
              </a:rPr>
              <a:t>Recurrent Neural Networks (RNN)</a:t>
            </a:r>
          </a:p>
        </p:txBody>
      </p:sp>
      <p:sp>
        <p:nvSpPr>
          <p:cNvPr name="TextBox 13" id="13"/>
          <p:cNvSpPr txBox="true"/>
          <p:nvPr/>
        </p:nvSpPr>
        <p:spPr>
          <a:xfrm rot="0">
            <a:off x="381134" y="5880865"/>
            <a:ext cx="6466731" cy="427482"/>
          </a:xfrm>
          <a:prstGeom prst="rect">
            <a:avLst/>
          </a:prstGeom>
        </p:spPr>
        <p:txBody>
          <a:bodyPr anchor="t" rtlCol="false" tIns="0" lIns="0" bIns="0" rIns="0">
            <a:spAutoFit/>
          </a:bodyPr>
          <a:lstStyle/>
          <a:p>
            <a:pPr algn="ctr">
              <a:lnSpc>
                <a:spcPts val="3443"/>
              </a:lnSpc>
              <a:spcBef>
                <a:spcPct val="0"/>
              </a:spcBef>
            </a:pPr>
            <a:r>
              <a:rPr lang="en-US" sz="2799">
                <a:solidFill>
                  <a:srgbClr val="FFFFFF"/>
                </a:solidFill>
                <a:latin typeface="Be Vietnam"/>
                <a:ea typeface="Be Vietnam"/>
                <a:cs typeface="Be Vietnam"/>
                <a:sym typeface="Be Vietnam"/>
              </a:rPr>
              <a:t>Convolutional Neural Networks (CNN)</a:t>
            </a:r>
          </a:p>
        </p:txBody>
      </p:sp>
      <p:sp>
        <p:nvSpPr>
          <p:cNvPr name="TextBox 14" id="14"/>
          <p:cNvSpPr txBox="true"/>
          <p:nvPr/>
        </p:nvSpPr>
        <p:spPr>
          <a:xfrm rot="0">
            <a:off x="374430" y="7071863"/>
            <a:ext cx="6079927" cy="427482"/>
          </a:xfrm>
          <a:prstGeom prst="rect">
            <a:avLst/>
          </a:prstGeom>
        </p:spPr>
        <p:txBody>
          <a:bodyPr anchor="t" rtlCol="false" tIns="0" lIns="0" bIns="0" rIns="0">
            <a:spAutoFit/>
          </a:bodyPr>
          <a:lstStyle/>
          <a:p>
            <a:pPr algn="ctr">
              <a:lnSpc>
                <a:spcPts val="3443"/>
              </a:lnSpc>
              <a:spcBef>
                <a:spcPct val="0"/>
              </a:spcBef>
            </a:pPr>
            <a:r>
              <a:rPr lang="en-US" sz="2799">
                <a:solidFill>
                  <a:srgbClr val="FFFFFF"/>
                </a:solidFill>
                <a:latin typeface="Be Vietnam"/>
                <a:ea typeface="Be Vietnam"/>
                <a:cs typeface="Be Vietnam"/>
                <a:sym typeface="Be Vietnam"/>
              </a:rPr>
              <a:t>Mô hình kết hợp (Ensemble Models)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7E8083"/>
        </a:solidFill>
      </p:bgPr>
    </p:bg>
    <p:spTree>
      <p:nvGrpSpPr>
        <p:cNvPr id="1" name=""/>
        <p:cNvGrpSpPr/>
        <p:nvPr/>
      </p:nvGrpSpPr>
      <p:grpSpPr>
        <a:xfrm>
          <a:off x="0" y="0"/>
          <a:ext cx="0" cy="0"/>
          <a:chOff x="0" y="0"/>
          <a:chExt cx="0" cy="0"/>
        </a:xfrm>
      </p:grpSpPr>
      <p:sp>
        <p:nvSpPr>
          <p:cNvPr name="Freeform 2" id="2"/>
          <p:cNvSpPr/>
          <p:nvPr/>
        </p:nvSpPr>
        <p:spPr>
          <a:xfrm flipH="false" flipV="false" rot="0">
            <a:off x="7200630" y="1763116"/>
            <a:ext cx="2304999" cy="1234044"/>
          </a:xfrm>
          <a:custGeom>
            <a:avLst/>
            <a:gdLst/>
            <a:ahLst/>
            <a:cxnLst/>
            <a:rect r="r" b="b" t="t" l="l"/>
            <a:pathLst>
              <a:path h="1234044" w="2304999">
                <a:moveTo>
                  <a:pt x="0" y="0"/>
                </a:moveTo>
                <a:lnTo>
                  <a:pt x="2304999" y="0"/>
                </a:lnTo>
                <a:lnTo>
                  <a:pt x="2304999" y="1234044"/>
                </a:lnTo>
                <a:lnTo>
                  <a:pt x="0" y="1234044"/>
                </a:lnTo>
                <a:lnTo>
                  <a:pt x="0" y="0"/>
                </a:lnTo>
                <a:close/>
              </a:path>
            </a:pathLst>
          </a:custGeom>
          <a:blipFill>
            <a:blip r:embed="rId2"/>
            <a:stretch>
              <a:fillRect l="0" t="0" r="0" b="0"/>
            </a:stretch>
          </a:blipFill>
        </p:spPr>
      </p:sp>
      <p:sp>
        <p:nvSpPr>
          <p:cNvPr name="Freeform 3" id="3"/>
          <p:cNvSpPr/>
          <p:nvPr/>
        </p:nvSpPr>
        <p:spPr>
          <a:xfrm flipH="false" flipV="false" rot="0">
            <a:off x="1028700" y="6412724"/>
            <a:ext cx="2402463" cy="2627083"/>
          </a:xfrm>
          <a:custGeom>
            <a:avLst/>
            <a:gdLst/>
            <a:ahLst/>
            <a:cxnLst/>
            <a:rect r="r" b="b" t="t" l="l"/>
            <a:pathLst>
              <a:path h="2627083" w="2402463">
                <a:moveTo>
                  <a:pt x="0" y="0"/>
                </a:moveTo>
                <a:lnTo>
                  <a:pt x="2402463" y="0"/>
                </a:lnTo>
                <a:lnTo>
                  <a:pt x="2402463" y="2627084"/>
                </a:lnTo>
                <a:lnTo>
                  <a:pt x="0" y="2627084"/>
                </a:lnTo>
                <a:lnTo>
                  <a:pt x="0" y="0"/>
                </a:lnTo>
                <a:close/>
              </a:path>
            </a:pathLst>
          </a:custGeom>
          <a:blipFill>
            <a:blip r:embed="rId3"/>
            <a:stretch>
              <a:fillRect l="0" t="0" r="0" b="0"/>
            </a:stretch>
          </a:blipFill>
        </p:spPr>
      </p:sp>
      <p:sp>
        <p:nvSpPr>
          <p:cNvPr name="Freeform 4" id="4"/>
          <p:cNvSpPr/>
          <p:nvPr/>
        </p:nvSpPr>
        <p:spPr>
          <a:xfrm flipH="false" flipV="false" rot="0">
            <a:off x="11608671" y="677098"/>
            <a:ext cx="6170631" cy="3902924"/>
          </a:xfrm>
          <a:custGeom>
            <a:avLst/>
            <a:gdLst/>
            <a:ahLst/>
            <a:cxnLst/>
            <a:rect r="r" b="b" t="t" l="l"/>
            <a:pathLst>
              <a:path h="3902924" w="6170631">
                <a:moveTo>
                  <a:pt x="0" y="0"/>
                </a:moveTo>
                <a:lnTo>
                  <a:pt x="6170630" y="0"/>
                </a:lnTo>
                <a:lnTo>
                  <a:pt x="6170630" y="3902924"/>
                </a:lnTo>
                <a:lnTo>
                  <a:pt x="0" y="3902924"/>
                </a:lnTo>
                <a:lnTo>
                  <a:pt x="0" y="0"/>
                </a:lnTo>
                <a:close/>
              </a:path>
            </a:pathLst>
          </a:custGeom>
          <a:blipFill>
            <a:blip r:embed="rId4"/>
            <a:stretch>
              <a:fillRect l="0" t="0" r="0" b="0"/>
            </a:stretch>
          </a:blipFill>
        </p:spPr>
      </p:sp>
      <p:sp>
        <p:nvSpPr>
          <p:cNvPr name="Freeform 5" id="5"/>
          <p:cNvSpPr/>
          <p:nvPr/>
        </p:nvSpPr>
        <p:spPr>
          <a:xfrm flipH="false" flipV="false" rot="0">
            <a:off x="6478042" y="4915308"/>
            <a:ext cx="11301259" cy="2994834"/>
          </a:xfrm>
          <a:custGeom>
            <a:avLst/>
            <a:gdLst/>
            <a:ahLst/>
            <a:cxnLst/>
            <a:rect r="r" b="b" t="t" l="l"/>
            <a:pathLst>
              <a:path h="2994834" w="11301259">
                <a:moveTo>
                  <a:pt x="0" y="0"/>
                </a:moveTo>
                <a:lnTo>
                  <a:pt x="11301259" y="0"/>
                </a:lnTo>
                <a:lnTo>
                  <a:pt x="11301259" y="2994833"/>
                </a:lnTo>
                <a:lnTo>
                  <a:pt x="0" y="2994833"/>
                </a:lnTo>
                <a:lnTo>
                  <a:pt x="0" y="0"/>
                </a:lnTo>
                <a:close/>
              </a:path>
            </a:pathLst>
          </a:custGeom>
          <a:blipFill>
            <a:blip r:embed="rId5"/>
            <a:stretch>
              <a:fillRect l="0" t="0" r="0" b="0"/>
            </a:stretch>
          </a:blipFill>
        </p:spPr>
      </p:sp>
      <p:sp>
        <p:nvSpPr>
          <p:cNvPr name="TextBox 6" id="6"/>
          <p:cNvSpPr txBox="true"/>
          <p:nvPr/>
        </p:nvSpPr>
        <p:spPr>
          <a:xfrm rot="0">
            <a:off x="874254" y="1952656"/>
            <a:ext cx="4704904" cy="427482"/>
          </a:xfrm>
          <a:prstGeom prst="rect">
            <a:avLst/>
          </a:prstGeom>
        </p:spPr>
        <p:txBody>
          <a:bodyPr anchor="t" rtlCol="false" tIns="0" lIns="0" bIns="0" rIns="0">
            <a:spAutoFit/>
          </a:bodyPr>
          <a:lstStyle/>
          <a:p>
            <a:pPr algn="ctr">
              <a:lnSpc>
                <a:spcPts val="3443"/>
              </a:lnSpc>
              <a:spcBef>
                <a:spcPct val="0"/>
              </a:spcBef>
            </a:pPr>
            <a:r>
              <a:rPr lang="en-US" sz="2799">
                <a:solidFill>
                  <a:srgbClr val="000000"/>
                </a:solidFill>
                <a:latin typeface="Be Vietnam"/>
                <a:ea typeface="Be Vietnam"/>
                <a:cs typeface="Be Vietnam"/>
                <a:sym typeface="Be Vietnam"/>
              </a:rPr>
              <a:t>YOLO (You Only Look Once)</a:t>
            </a:r>
          </a:p>
        </p:txBody>
      </p:sp>
      <p:sp>
        <p:nvSpPr>
          <p:cNvPr name="TextBox 7" id="7"/>
          <p:cNvSpPr txBox="true"/>
          <p:nvPr/>
        </p:nvSpPr>
        <p:spPr>
          <a:xfrm rot="0">
            <a:off x="141390" y="3181159"/>
            <a:ext cx="6170631" cy="427482"/>
          </a:xfrm>
          <a:prstGeom prst="rect">
            <a:avLst/>
          </a:prstGeom>
        </p:spPr>
        <p:txBody>
          <a:bodyPr anchor="t" rtlCol="false" tIns="0" lIns="0" bIns="0" rIns="0">
            <a:spAutoFit/>
          </a:bodyPr>
          <a:lstStyle/>
          <a:p>
            <a:pPr algn="ctr">
              <a:lnSpc>
                <a:spcPts val="3443"/>
              </a:lnSpc>
              <a:spcBef>
                <a:spcPct val="0"/>
              </a:spcBef>
            </a:pPr>
            <a:r>
              <a:rPr lang="en-US" sz="2799">
                <a:solidFill>
                  <a:srgbClr val="000000"/>
                </a:solidFill>
                <a:latin typeface="Be Vietnam"/>
                <a:ea typeface="Be Vietnam"/>
                <a:cs typeface="Be Vietnam"/>
                <a:sym typeface="Be Vietnam"/>
              </a:rPr>
              <a:t>R-CNN (Region-based CNN)</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2758284" y="1019175"/>
            <a:ext cx="16230600" cy="706374"/>
          </a:xfrm>
          <a:prstGeom prst="rect">
            <a:avLst/>
          </a:prstGeom>
        </p:spPr>
        <p:txBody>
          <a:bodyPr anchor="t" rtlCol="false" tIns="0" lIns="0" bIns="0" rIns="0">
            <a:spAutoFit/>
          </a:bodyPr>
          <a:lstStyle/>
          <a:p>
            <a:pPr algn="l">
              <a:lnSpc>
                <a:spcPts val="5657"/>
              </a:lnSpc>
              <a:spcBef>
                <a:spcPct val="0"/>
              </a:spcBef>
            </a:pPr>
            <a:r>
              <a:rPr lang="en-US" b="true" sz="4599">
                <a:solidFill>
                  <a:srgbClr val="000000"/>
                </a:solidFill>
                <a:latin typeface="Be Vietnam Ultra-Bold"/>
                <a:ea typeface="Be Vietnam Ultra-Bold"/>
                <a:cs typeface="Be Vietnam Ultra-Bold"/>
                <a:sym typeface="Be Vietnam Ultra-Bold"/>
              </a:rPr>
              <a:t>NGÔN NGỮ LẬP TRÌNH VÀ CÁC THƯ VIỆN </a:t>
            </a:r>
          </a:p>
        </p:txBody>
      </p:sp>
      <p:sp>
        <p:nvSpPr>
          <p:cNvPr name="TextBox 3" id="3"/>
          <p:cNvSpPr txBox="true"/>
          <p:nvPr/>
        </p:nvSpPr>
        <p:spPr>
          <a:xfrm rot="0">
            <a:off x="1028700" y="2277648"/>
            <a:ext cx="7156177" cy="4171315"/>
          </a:xfrm>
          <a:prstGeom prst="rect">
            <a:avLst/>
          </a:prstGeom>
        </p:spPr>
        <p:txBody>
          <a:bodyPr anchor="t" rtlCol="false" tIns="0" lIns="0" bIns="0" rIns="0">
            <a:spAutoFit/>
          </a:bodyPr>
          <a:lstStyle/>
          <a:p>
            <a:pPr algn="l">
              <a:lnSpc>
                <a:spcPts val="4759"/>
              </a:lnSpc>
            </a:pPr>
            <a:r>
              <a:rPr lang="en-US" sz="3399">
                <a:solidFill>
                  <a:srgbClr val="000000"/>
                </a:solidFill>
                <a:latin typeface="Be Vietnam"/>
                <a:ea typeface="Be Vietnam"/>
                <a:cs typeface="Be Vietnam"/>
                <a:sym typeface="Be Vietnam"/>
              </a:rPr>
              <a:t>Ngôn ngữ lập trình: Python </a:t>
            </a:r>
          </a:p>
          <a:p>
            <a:pPr algn="l">
              <a:lnSpc>
                <a:spcPts val="4759"/>
              </a:lnSpc>
            </a:pPr>
            <a:r>
              <a:rPr lang="en-US" sz="3399">
                <a:solidFill>
                  <a:srgbClr val="000000"/>
                </a:solidFill>
                <a:latin typeface="Be Vietnam"/>
                <a:ea typeface="Be Vietnam"/>
                <a:cs typeface="Be Vietnam"/>
                <a:sym typeface="Be Vietnam"/>
              </a:rPr>
              <a:t>Các thư viện: TensorFlow và Keras:</a:t>
            </a:r>
          </a:p>
          <a:p>
            <a:pPr algn="l">
              <a:lnSpc>
                <a:spcPts val="4759"/>
              </a:lnSpc>
            </a:pPr>
            <a:r>
              <a:rPr lang="en-US" sz="3399">
                <a:solidFill>
                  <a:srgbClr val="000000"/>
                </a:solidFill>
                <a:latin typeface="Be Vietnam"/>
                <a:ea typeface="Be Vietnam"/>
                <a:cs typeface="Be Vietnam"/>
                <a:sym typeface="Be Vietnam"/>
              </a:rPr>
              <a:t>                            PyTorch:</a:t>
            </a:r>
          </a:p>
          <a:p>
            <a:pPr algn="l">
              <a:lnSpc>
                <a:spcPts val="4759"/>
              </a:lnSpc>
            </a:pPr>
            <a:r>
              <a:rPr lang="en-US" sz="3399">
                <a:solidFill>
                  <a:srgbClr val="000000"/>
                </a:solidFill>
                <a:latin typeface="Be Vietnam"/>
                <a:ea typeface="Be Vietnam"/>
                <a:cs typeface="Be Vietnam"/>
                <a:sym typeface="Be Vietnam"/>
              </a:rPr>
              <a:t>                            scikit-learn:</a:t>
            </a:r>
          </a:p>
          <a:p>
            <a:pPr algn="l">
              <a:lnSpc>
                <a:spcPts val="4759"/>
              </a:lnSpc>
            </a:pPr>
            <a:r>
              <a:rPr lang="en-US" sz="3399">
                <a:solidFill>
                  <a:srgbClr val="000000"/>
                </a:solidFill>
                <a:latin typeface="Be Vietnam"/>
                <a:ea typeface="Be Vietnam"/>
                <a:cs typeface="Be Vietnam"/>
                <a:sym typeface="Be Vietnam"/>
              </a:rPr>
              <a:t>                            OpenCV:</a:t>
            </a:r>
          </a:p>
          <a:p>
            <a:pPr algn="l">
              <a:lnSpc>
                <a:spcPts val="4759"/>
              </a:lnSpc>
            </a:pPr>
            <a:r>
              <a:rPr lang="en-US" sz="3399">
                <a:solidFill>
                  <a:srgbClr val="000000"/>
                </a:solidFill>
                <a:latin typeface="Be Vietnam"/>
                <a:ea typeface="Be Vietnam"/>
                <a:cs typeface="Be Vietnam"/>
                <a:sym typeface="Be Vietnam"/>
              </a:rPr>
              <a:t>                           NumPy và Pandas:</a:t>
            </a:r>
          </a:p>
          <a:p>
            <a:pPr algn="l">
              <a:lnSpc>
                <a:spcPts val="475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3F3F3"/>
        </a:solidFill>
      </p:bgPr>
    </p:bg>
    <p:spTree>
      <p:nvGrpSpPr>
        <p:cNvPr id="1" name=""/>
        <p:cNvGrpSpPr/>
        <p:nvPr/>
      </p:nvGrpSpPr>
      <p:grpSpPr>
        <a:xfrm>
          <a:off x="0" y="0"/>
          <a:ext cx="0" cy="0"/>
          <a:chOff x="0" y="0"/>
          <a:chExt cx="0" cy="0"/>
        </a:xfrm>
      </p:grpSpPr>
      <p:sp>
        <p:nvSpPr>
          <p:cNvPr name="TextBox 2" id="2"/>
          <p:cNvSpPr txBox="true"/>
          <p:nvPr/>
        </p:nvSpPr>
        <p:spPr>
          <a:xfrm rot="0">
            <a:off x="629385" y="946514"/>
            <a:ext cx="15892071" cy="1975866"/>
          </a:xfrm>
          <a:prstGeom prst="rect">
            <a:avLst/>
          </a:prstGeom>
        </p:spPr>
        <p:txBody>
          <a:bodyPr anchor="t" rtlCol="false" tIns="0" lIns="0" bIns="0" rIns="0">
            <a:spAutoFit/>
          </a:bodyPr>
          <a:lstStyle/>
          <a:p>
            <a:pPr algn="ctr">
              <a:lnSpc>
                <a:spcPts val="7872"/>
              </a:lnSpc>
              <a:spcBef>
                <a:spcPct val="0"/>
              </a:spcBef>
            </a:pPr>
            <a:r>
              <a:rPr lang="en-US" sz="6400">
                <a:solidFill>
                  <a:srgbClr val="000000"/>
                </a:solidFill>
                <a:latin typeface="Be Vietnam"/>
                <a:ea typeface="Be Vietnam"/>
                <a:cs typeface="Be Vietnam"/>
                <a:sym typeface="Be Vietnam"/>
              </a:rPr>
              <a:t>Chương II:Xây Dựng Hệ Thống Nhận Diện Giới Tính Và Tuổi Sử Dụng OPENCV</a:t>
            </a:r>
          </a:p>
        </p:txBody>
      </p:sp>
      <p:sp>
        <p:nvSpPr>
          <p:cNvPr name="Freeform 3" id="3"/>
          <p:cNvSpPr/>
          <p:nvPr/>
        </p:nvSpPr>
        <p:spPr>
          <a:xfrm flipH="false" flipV="false" rot="-1432890">
            <a:off x="12761964" y="3062605"/>
            <a:ext cx="849728" cy="742394"/>
          </a:xfrm>
          <a:custGeom>
            <a:avLst/>
            <a:gdLst/>
            <a:ahLst/>
            <a:cxnLst/>
            <a:rect r="r" b="b" t="t" l="l"/>
            <a:pathLst>
              <a:path h="742394" w="849728">
                <a:moveTo>
                  <a:pt x="0" y="0"/>
                </a:moveTo>
                <a:lnTo>
                  <a:pt x="849728" y="0"/>
                </a:lnTo>
                <a:lnTo>
                  <a:pt x="849728" y="742393"/>
                </a:lnTo>
                <a:lnTo>
                  <a:pt x="0" y="742393"/>
                </a:lnTo>
                <a:lnTo>
                  <a:pt x="0" y="0"/>
                </a:lnTo>
                <a:close/>
              </a:path>
            </a:pathLst>
          </a:custGeom>
          <a:blipFill>
            <a:blip r:embed="rId2"/>
            <a:stretch>
              <a:fillRect l="0" t="0" r="0" b="0"/>
            </a:stretch>
          </a:blipFill>
        </p:spPr>
      </p:sp>
      <p:sp>
        <p:nvSpPr>
          <p:cNvPr name="Freeform 4" id="4"/>
          <p:cNvSpPr/>
          <p:nvPr/>
        </p:nvSpPr>
        <p:spPr>
          <a:xfrm flipH="false" flipV="false" rot="2612243">
            <a:off x="4339117" y="4612096"/>
            <a:ext cx="1476586" cy="1064112"/>
          </a:xfrm>
          <a:custGeom>
            <a:avLst/>
            <a:gdLst/>
            <a:ahLst/>
            <a:cxnLst/>
            <a:rect r="r" b="b" t="t" l="l"/>
            <a:pathLst>
              <a:path h="1064112" w="1476586">
                <a:moveTo>
                  <a:pt x="0" y="0"/>
                </a:moveTo>
                <a:lnTo>
                  <a:pt x="1476585" y="0"/>
                </a:lnTo>
                <a:lnTo>
                  <a:pt x="1476585" y="1064112"/>
                </a:lnTo>
                <a:lnTo>
                  <a:pt x="0" y="1064112"/>
                </a:lnTo>
                <a:lnTo>
                  <a:pt x="0" y="0"/>
                </a:lnTo>
                <a:close/>
              </a:path>
            </a:pathLst>
          </a:custGeom>
          <a:blipFill>
            <a:blip r:embed="rId3"/>
            <a:stretch>
              <a:fillRect l="0" t="0" r="0" b="0"/>
            </a:stretch>
          </a:blipFill>
        </p:spPr>
      </p:sp>
      <p:sp>
        <p:nvSpPr>
          <p:cNvPr name="Freeform 5" id="5"/>
          <p:cNvSpPr/>
          <p:nvPr/>
        </p:nvSpPr>
        <p:spPr>
          <a:xfrm flipH="false" flipV="false" rot="0">
            <a:off x="5400357" y="3425255"/>
            <a:ext cx="7247704" cy="5833045"/>
          </a:xfrm>
          <a:custGeom>
            <a:avLst/>
            <a:gdLst/>
            <a:ahLst/>
            <a:cxnLst/>
            <a:rect r="r" b="b" t="t" l="l"/>
            <a:pathLst>
              <a:path h="5833045" w="7247704">
                <a:moveTo>
                  <a:pt x="0" y="0"/>
                </a:moveTo>
                <a:lnTo>
                  <a:pt x="7247704" y="0"/>
                </a:lnTo>
                <a:lnTo>
                  <a:pt x="7247704" y="5833045"/>
                </a:lnTo>
                <a:lnTo>
                  <a:pt x="0" y="5833045"/>
                </a:lnTo>
                <a:lnTo>
                  <a:pt x="0" y="0"/>
                </a:lnTo>
                <a:close/>
              </a:path>
            </a:pathLst>
          </a:custGeom>
          <a:blipFill>
            <a:blip r:embed="rId4"/>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227996" y="869196"/>
            <a:ext cx="10466258" cy="1431925"/>
          </a:xfrm>
          <a:prstGeom prst="rect">
            <a:avLst/>
          </a:prstGeom>
        </p:spPr>
        <p:txBody>
          <a:bodyPr anchor="t" rtlCol="false" tIns="0" lIns="0" bIns="0" rIns="0">
            <a:spAutoFit/>
          </a:bodyPr>
          <a:lstStyle/>
          <a:p>
            <a:pPr algn="r" marL="0" indent="0" lvl="0">
              <a:lnSpc>
                <a:spcPts val="11000"/>
              </a:lnSpc>
              <a:spcBef>
                <a:spcPct val="0"/>
              </a:spcBef>
            </a:pPr>
            <a:r>
              <a:rPr lang="en-US" sz="10000">
                <a:solidFill>
                  <a:srgbClr val="F3F3F3"/>
                </a:solidFill>
                <a:latin typeface="Be Vietnam"/>
                <a:ea typeface="Be Vietnam"/>
                <a:cs typeface="Be Vietnam"/>
                <a:sym typeface="Be Vietnam"/>
              </a:rPr>
              <a:t>Yêu cầu bài toán</a:t>
            </a:r>
          </a:p>
        </p:txBody>
      </p:sp>
      <p:sp>
        <p:nvSpPr>
          <p:cNvPr name="TextBox 3" id="3"/>
          <p:cNvSpPr txBox="true"/>
          <p:nvPr/>
        </p:nvSpPr>
        <p:spPr>
          <a:xfrm rot="0">
            <a:off x="715461" y="5173078"/>
            <a:ext cx="4706291" cy="1930574"/>
          </a:xfrm>
          <a:prstGeom prst="rect">
            <a:avLst/>
          </a:prstGeom>
        </p:spPr>
        <p:txBody>
          <a:bodyPr anchor="t" rtlCol="false" tIns="0" lIns="0" bIns="0" rIns="0">
            <a:spAutoFit/>
          </a:bodyPr>
          <a:lstStyle/>
          <a:p>
            <a:pPr algn="l">
              <a:lnSpc>
                <a:spcPts val="3840"/>
              </a:lnSpc>
            </a:pPr>
            <a:r>
              <a:rPr lang="en-US" sz="2743" spc="35">
                <a:solidFill>
                  <a:srgbClr val="F3F3F3"/>
                </a:solidFill>
                <a:latin typeface="Be Vietnam"/>
                <a:ea typeface="Be Vietnam"/>
                <a:cs typeface="Be Vietnam"/>
                <a:sym typeface="Be Vietnam"/>
              </a:rPr>
              <a:t>P</a:t>
            </a:r>
            <a:r>
              <a:rPr lang="en-US" sz="2743" spc="35" u="none">
                <a:solidFill>
                  <a:srgbClr val="F3F3F3"/>
                </a:solidFill>
                <a:latin typeface="Be Vietnam"/>
                <a:ea typeface="Be Vietnam"/>
                <a:cs typeface="Be Vietnam"/>
                <a:sym typeface="Be Vietnam"/>
              </a:rPr>
              <a:t>hát hiện được tất cả các khuôn mặt trong ảnh đầu vào.</a:t>
            </a:r>
          </a:p>
          <a:p>
            <a:pPr algn="l" marL="0" indent="0" lvl="0">
              <a:lnSpc>
                <a:spcPts val="3840"/>
              </a:lnSpc>
            </a:pPr>
          </a:p>
        </p:txBody>
      </p:sp>
      <p:sp>
        <p:nvSpPr>
          <p:cNvPr name="Freeform 4" id="4"/>
          <p:cNvSpPr/>
          <p:nvPr/>
        </p:nvSpPr>
        <p:spPr>
          <a:xfrm flipH="false" flipV="false" rot="0">
            <a:off x="-2686512" y="-990294"/>
            <a:ext cx="8765490" cy="5065179"/>
          </a:xfrm>
          <a:custGeom>
            <a:avLst/>
            <a:gdLst/>
            <a:ahLst/>
            <a:cxnLst/>
            <a:rect r="r" b="b" t="t" l="l"/>
            <a:pathLst>
              <a:path h="5065179" w="8765490">
                <a:moveTo>
                  <a:pt x="0" y="0"/>
                </a:moveTo>
                <a:lnTo>
                  <a:pt x="8765489" y="0"/>
                </a:lnTo>
                <a:lnTo>
                  <a:pt x="8765489" y="5065179"/>
                </a:lnTo>
                <a:lnTo>
                  <a:pt x="0" y="5065179"/>
                </a:lnTo>
                <a:lnTo>
                  <a:pt x="0" y="0"/>
                </a:lnTo>
                <a:close/>
              </a:path>
            </a:pathLst>
          </a:custGeom>
          <a:blipFill>
            <a:blip r:embed="rId2"/>
            <a:stretch>
              <a:fillRect l="0" t="0" r="0" b="0"/>
            </a:stretch>
          </a:blipFill>
        </p:spPr>
      </p:sp>
      <p:sp>
        <p:nvSpPr>
          <p:cNvPr name="Freeform 5" id="5"/>
          <p:cNvSpPr/>
          <p:nvPr/>
        </p:nvSpPr>
        <p:spPr>
          <a:xfrm flipH="false" flipV="false" rot="0">
            <a:off x="15380148" y="6085455"/>
            <a:ext cx="4628213" cy="4519739"/>
          </a:xfrm>
          <a:custGeom>
            <a:avLst/>
            <a:gdLst/>
            <a:ahLst/>
            <a:cxnLst/>
            <a:rect r="r" b="b" t="t" l="l"/>
            <a:pathLst>
              <a:path h="4519739" w="4628213">
                <a:moveTo>
                  <a:pt x="0" y="0"/>
                </a:moveTo>
                <a:lnTo>
                  <a:pt x="4628213" y="0"/>
                </a:lnTo>
                <a:lnTo>
                  <a:pt x="4628213" y="4519740"/>
                </a:lnTo>
                <a:lnTo>
                  <a:pt x="0" y="4519740"/>
                </a:lnTo>
                <a:lnTo>
                  <a:pt x="0" y="0"/>
                </a:lnTo>
                <a:close/>
              </a:path>
            </a:pathLst>
          </a:custGeom>
          <a:blipFill>
            <a:blip r:embed="rId3"/>
            <a:stretch>
              <a:fillRect l="0" t="0" r="0" b="0"/>
            </a:stretch>
          </a:blipFill>
        </p:spPr>
      </p:sp>
      <p:sp>
        <p:nvSpPr>
          <p:cNvPr name="Freeform 6" id="6"/>
          <p:cNvSpPr/>
          <p:nvPr/>
        </p:nvSpPr>
        <p:spPr>
          <a:xfrm flipH="false" flipV="false" rot="122722">
            <a:off x="4842892" y="2057936"/>
            <a:ext cx="2097875" cy="1123155"/>
          </a:xfrm>
          <a:custGeom>
            <a:avLst/>
            <a:gdLst/>
            <a:ahLst/>
            <a:cxnLst/>
            <a:rect r="r" b="b" t="t" l="l"/>
            <a:pathLst>
              <a:path h="1123155" w="2097875">
                <a:moveTo>
                  <a:pt x="0" y="0"/>
                </a:moveTo>
                <a:lnTo>
                  <a:pt x="2097875" y="0"/>
                </a:lnTo>
                <a:lnTo>
                  <a:pt x="2097875" y="1123155"/>
                </a:lnTo>
                <a:lnTo>
                  <a:pt x="0" y="1123155"/>
                </a:lnTo>
                <a:lnTo>
                  <a:pt x="0" y="0"/>
                </a:lnTo>
                <a:close/>
              </a:path>
            </a:pathLst>
          </a:custGeom>
          <a:blipFill>
            <a:blip r:embed="rId4"/>
            <a:stretch>
              <a:fillRect l="0" t="0" r="0" b="0"/>
            </a:stretch>
          </a:blipFill>
        </p:spPr>
      </p:sp>
      <p:sp>
        <p:nvSpPr>
          <p:cNvPr name="TextBox 7" id="7"/>
          <p:cNvSpPr txBox="true"/>
          <p:nvPr/>
        </p:nvSpPr>
        <p:spPr>
          <a:xfrm rot="0">
            <a:off x="6078977" y="5255963"/>
            <a:ext cx="4514433" cy="1847690"/>
          </a:xfrm>
          <a:prstGeom prst="rect">
            <a:avLst/>
          </a:prstGeom>
        </p:spPr>
        <p:txBody>
          <a:bodyPr anchor="t" rtlCol="false" tIns="0" lIns="0" bIns="0" rIns="0">
            <a:spAutoFit/>
          </a:bodyPr>
          <a:lstStyle/>
          <a:p>
            <a:pPr algn="l">
              <a:lnSpc>
                <a:spcPts val="3683"/>
              </a:lnSpc>
            </a:pPr>
            <a:r>
              <a:rPr lang="en-US" sz="2631" spc="34">
                <a:solidFill>
                  <a:srgbClr val="F3F3F3"/>
                </a:solidFill>
                <a:latin typeface="Be Vietnam"/>
                <a:ea typeface="Be Vietnam"/>
                <a:cs typeface="Be Vietnam"/>
                <a:sym typeface="Be Vietnam"/>
              </a:rPr>
              <a:t>Dự</a:t>
            </a:r>
            <a:r>
              <a:rPr lang="en-US" sz="2631" spc="34" u="none">
                <a:solidFill>
                  <a:srgbClr val="F3F3F3"/>
                </a:solidFill>
                <a:latin typeface="Be Vietnam"/>
                <a:ea typeface="Be Vietnam"/>
                <a:cs typeface="Be Vietnam"/>
                <a:sym typeface="Be Vietnam"/>
              </a:rPr>
              <a:t> đoán chính xác giới tính (Nam hoặc Nữ) và khoảng độ tuổi.</a:t>
            </a:r>
          </a:p>
          <a:p>
            <a:pPr algn="l" marL="0" indent="0" lvl="0">
              <a:lnSpc>
                <a:spcPts val="3683"/>
              </a:lnSpc>
            </a:pPr>
          </a:p>
        </p:txBody>
      </p:sp>
      <p:sp>
        <p:nvSpPr>
          <p:cNvPr name="TextBox 8" id="8"/>
          <p:cNvSpPr txBox="true"/>
          <p:nvPr/>
        </p:nvSpPr>
        <p:spPr>
          <a:xfrm rot="0">
            <a:off x="11691981" y="5273870"/>
            <a:ext cx="5018060" cy="1525909"/>
          </a:xfrm>
          <a:prstGeom prst="rect">
            <a:avLst/>
          </a:prstGeom>
        </p:spPr>
        <p:txBody>
          <a:bodyPr anchor="t" rtlCol="false" tIns="0" lIns="0" bIns="0" rIns="0">
            <a:spAutoFit/>
          </a:bodyPr>
          <a:lstStyle/>
          <a:p>
            <a:pPr algn="l">
              <a:lnSpc>
                <a:spcPts val="4094"/>
              </a:lnSpc>
            </a:pPr>
            <a:r>
              <a:rPr lang="en-US" sz="2924" spc="38">
                <a:solidFill>
                  <a:srgbClr val="F3F3F3"/>
                </a:solidFill>
                <a:latin typeface="Be Vietnam"/>
                <a:ea typeface="Be Vietnam"/>
                <a:cs typeface="Be Vietnam"/>
                <a:sym typeface="Be Vietnam"/>
              </a:rPr>
              <a:t>Hiển t</a:t>
            </a:r>
            <a:r>
              <a:rPr lang="en-US" sz="2924" spc="38" u="none">
                <a:solidFill>
                  <a:srgbClr val="F3F3F3"/>
                </a:solidFill>
                <a:latin typeface="Be Vietnam"/>
                <a:ea typeface="Be Vietnam"/>
                <a:cs typeface="Be Vietnam"/>
                <a:sym typeface="Be Vietnam"/>
              </a:rPr>
              <a:t>hị kết quả trực quan rõ ràng trên ảnh đầu ra.</a:t>
            </a:r>
          </a:p>
          <a:p>
            <a:pPr algn="l" marL="0" indent="0" lvl="0">
              <a:lnSpc>
                <a:spcPts val="4094"/>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DAGYk5wSUas</dc:identifier>
  <dcterms:modified xsi:type="dcterms:W3CDTF">2011-08-01T06:04:30Z</dcterms:modified>
  <cp:revision>1</cp:revision>
  <dc:title>HỌC PHẦN: XỬ LÝ ẢNH VÀ THỊ GIÁC MÁY TÍNH</dc:title>
</cp:coreProperties>
</file>

<file path=docProps/thumbnail.jpeg>
</file>